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74" r:id="rId6"/>
  </p:sldMasterIdLst>
  <p:notesMasterIdLst>
    <p:notesMasterId r:id="rId20"/>
  </p:notesMasterIdLst>
  <p:sldIdLst>
    <p:sldId id="256" r:id="rId7"/>
    <p:sldId id="1239" r:id="rId8"/>
    <p:sldId id="432" r:id="rId9"/>
    <p:sldId id="360" r:id="rId10"/>
    <p:sldId id="404" r:id="rId11"/>
    <p:sldId id="405" r:id="rId12"/>
    <p:sldId id="1240" r:id="rId13"/>
    <p:sldId id="430" r:id="rId14"/>
    <p:sldId id="406" r:id="rId15"/>
    <p:sldId id="429" r:id="rId16"/>
    <p:sldId id="433" r:id="rId17"/>
    <p:sldId id="436" r:id="rId18"/>
    <p:sldId id="42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D6421E-5EDA-4993-90AF-F6FD3BD63D29}">
          <p14:sldIdLst>
            <p14:sldId id="256"/>
            <p14:sldId id="1239"/>
            <p14:sldId id="432"/>
            <p14:sldId id="360"/>
          </p14:sldIdLst>
        </p14:section>
        <p14:section name="hydrologic data aggregation" id="{A25E7C43-37D0-4706-A57F-2126B0CC6DF5}">
          <p14:sldIdLst>
            <p14:sldId id="404"/>
            <p14:sldId id="405"/>
            <p14:sldId id="1240"/>
            <p14:sldId id="430"/>
            <p14:sldId id="406"/>
            <p14:sldId id="429"/>
            <p14:sldId id="433"/>
            <p14:sldId id="436"/>
            <p14:sldId id="42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83F03-8D92-10C5-68C6-4CD0BDC1DEE8}" v="6" dt="2021-09-30T12:09:43.648"/>
    <p1510:client id="{056D51AE-806A-4AD7-AE15-1840006BC37E}" v="2" dt="2021-09-30T14:02:21.718"/>
    <p1510:client id="{80563D3A-06EB-4336-A3BC-AE51E3DBFB94}" v="24" dt="2021-09-30T19:04:29.8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7857" autoAdjust="0"/>
  </p:normalViewPr>
  <p:slideViewPr>
    <p:cSldViewPr snapToGrid="0">
      <p:cViewPr varScale="1">
        <p:scale>
          <a:sx n="64" d="100"/>
          <a:sy n="64" d="100"/>
        </p:scale>
        <p:origin x="135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hl, Mark D CIV USARMY CEERD-CHL (USA)" userId="S::mark.d.wahl2.civ@army.mil::e9b68ae6-6ee5-4b6c-a49a-b913e60bd9bc" providerId="AD" clId="Web-{80563D3A-06EB-4336-A3BC-AE51E3DBFB94}"/>
    <pc:docChg chg="modSld">
      <pc:chgData name="Wahl, Mark D CIV USARMY CEERD-CHL (USA)" userId="S::mark.d.wahl2.civ@army.mil::e9b68ae6-6ee5-4b6c-a49a-b913e60bd9bc" providerId="AD" clId="Web-{80563D3A-06EB-4336-A3BC-AE51E3DBFB94}" dt="2021-09-30T19:04:29.871" v="21" actId="14100"/>
      <pc:docMkLst>
        <pc:docMk/>
      </pc:docMkLst>
      <pc:sldChg chg="modSp">
        <pc:chgData name="Wahl, Mark D CIV USARMY CEERD-CHL (USA)" userId="S::mark.d.wahl2.civ@army.mil::e9b68ae6-6ee5-4b6c-a49a-b913e60bd9bc" providerId="AD" clId="Web-{80563D3A-06EB-4336-A3BC-AE51E3DBFB94}" dt="2021-09-30T18:59:45.778" v="10" actId="20577"/>
        <pc:sldMkLst>
          <pc:docMk/>
          <pc:sldMk cId="229957823" sldId="360"/>
        </pc:sldMkLst>
        <pc:spChg chg="mod">
          <ac:chgData name="Wahl, Mark D CIV USARMY CEERD-CHL (USA)" userId="S::mark.d.wahl2.civ@army.mil::e9b68ae6-6ee5-4b6c-a49a-b913e60bd9bc" providerId="AD" clId="Web-{80563D3A-06EB-4336-A3BC-AE51E3DBFB94}" dt="2021-09-30T18:59:45.778" v="10" actId="20577"/>
          <ac:spMkLst>
            <pc:docMk/>
            <pc:sldMk cId="229957823" sldId="360"/>
            <ac:spMk id="10" creationId="{00000000-0000-0000-0000-000000000000}"/>
          </ac:spMkLst>
        </pc:spChg>
      </pc:sldChg>
      <pc:sldChg chg="modSp">
        <pc:chgData name="Wahl, Mark D CIV USARMY CEERD-CHL (USA)" userId="S::mark.d.wahl2.civ@army.mil::e9b68ae6-6ee5-4b6c-a49a-b913e60bd9bc" providerId="AD" clId="Web-{80563D3A-06EB-4336-A3BC-AE51E3DBFB94}" dt="2021-09-30T19:04:01.619" v="17" actId="14100"/>
        <pc:sldMkLst>
          <pc:docMk/>
          <pc:sldMk cId="3094053717" sldId="405"/>
        </pc:sldMkLst>
        <pc:picChg chg="mod">
          <ac:chgData name="Wahl, Mark D CIV USARMY CEERD-CHL (USA)" userId="S::mark.d.wahl2.civ@army.mil::e9b68ae6-6ee5-4b6c-a49a-b913e60bd9bc" providerId="AD" clId="Web-{80563D3A-06EB-4336-A3BC-AE51E3DBFB94}" dt="2021-09-30T19:04:01.619" v="17" actId="14100"/>
          <ac:picMkLst>
            <pc:docMk/>
            <pc:sldMk cId="3094053717" sldId="405"/>
            <ac:picMk id="6" creationId="{00000000-0000-0000-0000-000000000000}"/>
          </ac:picMkLst>
        </pc:picChg>
      </pc:sldChg>
      <pc:sldChg chg="modSp">
        <pc:chgData name="Wahl, Mark D CIV USARMY CEERD-CHL (USA)" userId="S::mark.d.wahl2.civ@army.mil::e9b68ae6-6ee5-4b6c-a49a-b913e60bd9bc" providerId="AD" clId="Web-{80563D3A-06EB-4336-A3BC-AE51E3DBFB94}" dt="2021-09-30T19:04:29.871" v="21" actId="14100"/>
        <pc:sldMkLst>
          <pc:docMk/>
          <pc:sldMk cId="164340925" sldId="406"/>
        </pc:sldMkLst>
        <pc:spChg chg="mod">
          <ac:chgData name="Wahl, Mark D CIV USARMY CEERD-CHL (USA)" userId="S::mark.d.wahl2.civ@army.mil::e9b68ae6-6ee5-4b6c-a49a-b913e60bd9bc" providerId="AD" clId="Web-{80563D3A-06EB-4336-A3BC-AE51E3DBFB94}" dt="2021-09-30T19:01:05.673" v="14" actId="20577"/>
          <ac:spMkLst>
            <pc:docMk/>
            <pc:sldMk cId="164340925" sldId="406"/>
            <ac:spMk id="8" creationId="{00000000-0000-0000-0000-000000000000}"/>
          </ac:spMkLst>
        </pc:spChg>
        <pc:picChg chg="mod">
          <ac:chgData name="Wahl, Mark D CIV USARMY CEERD-CHL (USA)" userId="S::mark.d.wahl2.civ@army.mil::e9b68ae6-6ee5-4b6c-a49a-b913e60bd9bc" providerId="AD" clId="Web-{80563D3A-06EB-4336-A3BC-AE51E3DBFB94}" dt="2021-09-30T19:04:29.871" v="21" actId="14100"/>
          <ac:picMkLst>
            <pc:docMk/>
            <pc:sldMk cId="164340925" sldId="406"/>
            <ac:picMk id="7" creationId="{00000000-0000-0000-0000-000000000000}"/>
          </ac:picMkLst>
        </pc:picChg>
      </pc:sldChg>
      <pc:sldChg chg="modSp">
        <pc:chgData name="Wahl, Mark D CIV USARMY CEERD-CHL (USA)" userId="S::mark.d.wahl2.civ@army.mil::e9b68ae6-6ee5-4b6c-a49a-b913e60bd9bc" providerId="AD" clId="Web-{80563D3A-06EB-4336-A3BC-AE51E3DBFB94}" dt="2021-09-30T19:02:05.645" v="16"/>
        <pc:sldMkLst>
          <pc:docMk/>
          <pc:sldMk cId="3195029092" sldId="430"/>
        </pc:sldMkLst>
        <pc:graphicFrameChg chg="modGraphic">
          <ac:chgData name="Wahl, Mark D CIV USARMY CEERD-CHL (USA)" userId="S::mark.d.wahl2.civ@army.mil::e9b68ae6-6ee5-4b6c-a49a-b913e60bd9bc" providerId="AD" clId="Web-{80563D3A-06EB-4336-A3BC-AE51E3DBFB94}" dt="2021-09-30T19:02:05.645" v="16"/>
          <ac:graphicFrameMkLst>
            <pc:docMk/>
            <pc:sldMk cId="3195029092" sldId="430"/>
            <ac:graphicFrameMk id="3" creationId="{3180BC17-5A3F-477B-9AA7-8EB566D24809}"/>
          </ac:graphicFrameMkLst>
        </pc:graphicFrameChg>
      </pc:sldChg>
    </pc:docChg>
  </pc:docChgLst>
  <pc:docChgLst>
    <pc:chgData name="Gutenson, Joseph L CIV USARMY CEERD-CHL (USA)" userId="S::joseph.l.gutenson.civ@army.mil::8e5304c5-aee0-4332-a3c7-250ba42716f4" providerId="AD" clId="Web-{056D51AE-806A-4AD7-AE15-1840006BC37E}"/>
    <pc:docChg chg="modSld">
      <pc:chgData name="Gutenson, Joseph L CIV USARMY CEERD-CHL (USA)" userId="S::joseph.l.gutenson.civ@army.mil::8e5304c5-aee0-4332-a3c7-250ba42716f4" providerId="AD" clId="Web-{056D51AE-806A-4AD7-AE15-1840006BC37E}" dt="2021-09-30T14:02:21.718" v="1" actId="20577"/>
      <pc:docMkLst>
        <pc:docMk/>
      </pc:docMkLst>
      <pc:sldChg chg="modSp">
        <pc:chgData name="Gutenson, Joseph L CIV USARMY CEERD-CHL (USA)" userId="S::joseph.l.gutenson.civ@army.mil::8e5304c5-aee0-4332-a3c7-250ba42716f4" providerId="AD" clId="Web-{056D51AE-806A-4AD7-AE15-1840006BC37E}" dt="2021-09-30T14:02:21.718" v="1" actId="20577"/>
        <pc:sldMkLst>
          <pc:docMk/>
          <pc:sldMk cId="229957823" sldId="360"/>
        </pc:sldMkLst>
        <pc:graphicFrameChg chg="modGraphic">
          <ac:chgData name="Gutenson, Joseph L CIV USARMY CEERD-CHL (USA)" userId="S::joseph.l.gutenson.civ@army.mil::8e5304c5-aee0-4332-a3c7-250ba42716f4" providerId="AD" clId="Web-{056D51AE-806A-4AD7-AE15-1840006BC37E}" dt="2021-09-30T14:02:21.718" v="1" actId="20577"/>
          <ac:graphicFrameMkLst>
            <pc:docMk/>
            <pc:sldMk cId="229957823" sldId="360"/>
            <ac:graphicFrameMk id="4" creationId="{00000000-0000-0000-0000-000000000000}"/>
          </ac:graphicFrameMkLst>
        </pc:graphicFrameChg>
      </pc:sldChg>
    </pc:docChg>
  </pc:docChgLst>
  <pc:docChgLst>
    <pc:chgData name="Gutenson, Joseph L CIV USARMY CEERD-CHL (USA)" userId="S::joseph.l.gutenson.civ@army.mil::8e5304c5-aee0-4332-a3c7-250ba42716f4" providerId="AD" clId="Web-{01283F03-8D92-10C5-68C6-4CD0BDC1DEE8}"/>
    <pc:docChg chg="modSld">
      <pc:chgData name="Gutenson, Joseph L CIV USARMY CEERD-CHL (USA)" userId="S::joseph.l.gutenson.civ@army.mil::8e5304c5-aee0-4332-a3c7-250ba42716f4" providerId="AD" clId="Web-{01283F03-8D92-10C5-68C6-4CD0BDC1DEE8}" dt="2021-09-30T12:09:33.288" v="3"/>
      <pc:docMkLst>
        <pc:docMk/>
      </pc:docMkLst>
      <pc:sldChg chg="modSp">
        <pc:chgData name="Gutenson, Joseph L CIV USARMY CEERD-CHL (USA)" userId="S::joseph.l.gutenson.civ@army.mil::8e5304c5-aee0-4332-a3c7-250ba42716f4" providerId="AD" clId="Web-{01283F03-8D92-10C5-68C6-4CD0BDC1DEE8}" dt="2021-09-30T12:09:33.288" v="3"/>
        <pc:sldMkLst>
          <pc:docMk/>
          <pc:sldMk cId="3195029092" sldId="430"/>
        </pc:sldMkLst>
        <pc:graphicFrameChg chg="mod modGraphic">
          <ac:chgData name="Gutenson, Joseph L CIV USARMY CEERD-CHL (USA)" userId="S::joseph.l.gutenson.civ@army.mil::8e5304c5-aee0-4332-a3c7-250ba42716f4" providerId="AD" clId="Web-{01283F03-8D92-10C5-68C6-4CD0BDC1DEE8}" dt="2021-09-30T12:09:33.288" v="3"/>
          <ac:graphicFrameMkLst>
            <pc:docMk/>
            <pc:sldMk cId="3195029092" sldId="430"/>
            <ac:graphicFrameMk id="3" creationId="{3180BC17-5A3F-477B-9AA7-8EB566D24809}"/>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0C45D8-61DE-4238-A213-07DEF2D26A56}" type="doc">
      <dgm:prSet loTypeId="urn:microsoft.com/office/officeart/2005/8/layout/hList1" loCatId="list" qsTypeId="urn:microsoft.com/office/officeart/2005/8/quickstyle/simple1" qsCatId="simple" csTypeId="urn:microsoft.com/office/officeart/2005/8/colors/accent0_3" csCatId="mainScheme" phldr="1"/>
      <dgm:spPr/>
      <dgm:t>
        <a:bodyPr/>
        <a:lstStyle/>
        <a:p>
          <a:endParaRPr lang="en-US"/>
        </a:p>
      </dgm:t>
    </dgm:pt>
    <dgm:pt modelId="{CB6638E1-A309-466C-A6E0-585A763FE6BE}">
      <dgm:prSet phldrT="[Text]"/>
      <dgm:spPr/>
      <dgm:t>
        <a:bodyPr/>
        <a:lstStyle/>
        <a:p>
          <a:r>
            <a:rPr lang="en-US" dirty="0"/>
            <a:t>4.1 Data Integration</a:t>
          </a:r>
        </a:p>
      </dgm:t>
    </dgm:pt>
    <dgm:pt modelId="{2F62B655-2D59-4044-B329-865886F6A333}" type="parTrans" cxnId="{D77FD45D-CBDF-41EA-8FAE-81CB30ED43B1}">
      <dgm:prSet/>
      <dgm:spPr/>
      <dgm:t>
        <a:bodyPr/>
        <a:lstStyle/>
        <a:p>
          <a:endParaRPr lang="en-US"/>
        </a:p>
      </dgm:t>
    </dgm:pt>
    <dgm:pt modelId="{94B76D47-2030-4B72-9E51-2A71477EAA36}" type="sibTrans" cxnId="{D77FD45D-CBDF-41EA-8FAE-81CB30ED43B1}">
      <dgm:prSet/>
      <dgm:spPr/>
      <dgm:t>
        <a:bodyPr/>
        <a:lstStyle/>
        <a:p>
          <a:endParaRPr lang="en-US"/>
        </a:p>
      </dgm:t>
    </dgm:pt>
    <dgm:pt modelId="{C54B91AD-BE8A-47AE-969A-D36626D63222}">
      <dgm:prSet phldrT="[Text]"/>
      <dgm:spPr/>
      <dgm:t>
        <a:bodyPr/>
        <a:lstStyle/>
        <a:p>
          <a:r>
            <a:rPr lang="en-US" dirty="0"/>
            <a:t>Gutenson/Wahl (CHL)</a:t>
          </a:r>
        </a:p>
      </dgm:t>
    </dgm:pt>
    <dgm:pt modelId="{DC74CE84-541C-4214-8DF9-BF7271E0AF72}" type="parTrans" cxnId="{4297BA8D-60FF-4447-9799-6FD1412C4C60}">
      <dgm:prSet/>
      <dgm:spPr/>
      <dgm:t>
        <a:bodyPr/>
        <a:lstStyle/>
        <a:p>
          <a:endParaRPr lang="en-US"/>
        </a:p>
      </dgm:t>
    </dgm:pt>
    <dgm:pt modelId="{459B9ECF-A3C1-49C2-9644-94F0F4DCB328}" type="sibTrans" cxnId="{4297BA8D-60FF-4447-9799-6FD1412C4C60}">
      <dgm:prSet/>
      <dgm:spPr/>
      <dgm:t>
        <a:bodyPr/>
        <a:lstStyle/>
        <a:p>
          <a:endParaRPr lang="en-US"/>
        </a:p>
      </dgm:t>
    </dgm:pt>
    <dgm:pt modelId="{862E0777-F940-4DFB-AA25-262899341DD3}">
      <dgm:prSet phldrT="[Text]"/>
      <dgm:spPr/>
      <dgm:t>
        <a:bodyPr/>
        <a:lstStyle/>
        <a:p>
          <a:r>
            <a:rPr lang="en-US" dirty="0"/>
            <a:t>Scott Christensen (ITL)</a:t>
          </a:r>
        </a:p>
      </dgm:t>
    </dgm:pt>
    <dgm:pt modelId="{E3BEE91B-D773-4F09-B8D2-86F1ACB2B0DC}" type="parTrans" cxnId="{C2F42730-7157-4CFB-88E1-9BD2D5214F83}">
      <dgm:prSet/>
      <dgm:spPr/>
      <dgm:t>
        <a:bodyPr/>
        <a:lstStyle/>
        <a:p>
          <a:endParaRPr lang="en-US"/>
        </a:p>
      </dgm:t>
    </dgm:pt>
    <dgm:pt modelId="{8AF2E1D0-AB12-4119-90FD-D94D805765F4}" type="sibTrans" cxnId="{C2F42730-7157-4CFB-88E1-9BD2D5214F83}">
      <dgm:prSet/>
      <dgm:spPr/>
      <dgm:t>
        <a:bodyPr/>
        <a:lstStyle/>
        <a:p>
          <a:endParaRPr lang="en-US"/>
        </a:p>
      </dgm:t>
    </dgm:pt>
    <dgm:pt modelId="{7154BC3A-641D-4349-A449-9F6077C7D999}">
      <dgm:prSet phldrT="[Text]"/>
      <dgm:spPr/>
      <dgm:t>
        <a:bodyPr/>
        <a:lstStyle/>
        <a:p>
          <a:r>
            <a:rPr lang="en-US" dirty="0"/>
            <a:t>4.2 Vegetation Succession Models</a:t>
          </a:r>
        </a:p>
      </dgm:t>
    </dgm:pt>
    <dgm:pt modelId="{6F3F1C81-D0AB-4CDB-9286-51E022BBBC24}" type="parTrans" cxnId="{9E162B4A-87B9-42C7-95BB-57922396A9BC}">
      <dgm:prSet/>
      <dgm:spPr/>
      <dgm:t>
        <a:bodyPr/>
        <a:lstStyle/>
        <a:p>
          <a:endParaRPr lang="en-US"/>
        </a:p>
      </dgm:t>
    </dgm:pt>
    <dgm:pt modelId="{B7A5F620-4390-4472-B355-36285201322E}" type="sibTrans" cxnId="{9E162B4A-87B9-42C7-95BB-57922396A9BC}">
      <dgm:prSet/>
      <dgm:spPr/>
      <dgm:t>
        <a:bodyPr/>
        <a:lstStyle/>
        <a:p>
          <a:endParaRPr lang="en-US"/>
        </a:p>
      </dgm:t>
    </dgm:pt>
    <dgm:pt modelId="{12BB94A3-753A-4254-B529-DA6EDDAC310D}">
      <dgm:prSet phldrT="[Text]"/>
      <dgm:spPr/>
      <dgm:t>
        <a:bodyPr/>
        <a:lstStyle/>
        <a:p>
          <a:r>
            <a:rPr lang="en-US" dirty="0"/>
            <a:t>Todd </a:t>
          </a:r>
          <a:r>
            <a:rPr lang="en-US" dirty="0" err="1"/>
            <a:t>Streissberg</a:t>
          </a:r>
          <a:endParaRPr lang="en-US" dirty="0"/>
        </a:p>
      </dgm:t>
    </dgm:pt>
    <dgm:pt modelId="{ADA00EE1-0D12-4D63-978F-1381E0042451}" type="parTrans" cxnId="{FE0C9529-51DE-46D3-87BB-EF3761B73D6D}">
      <dgm:prSet/>
      <dgm:spPr/>
      <dgm:t>
        <a:bodyPr/>
        <a:lstStyle/>
        <a:p>
          <a:endParaRPr lang="en-US"/>
        </a:p>
      </dgm:t>
    </dgm:pt>
    <dgm:pt modelId="{2BFB8E17-CC02-4F90-A7A8-B26C0617BFC2}" type="sibTrans" cxnId="{FE0C9529-51DE-46D3-87BB-EF3761B73D6D}">
      <dgm:prSet/>
      <dgm:spPr/>
      <dgm:t>
        <a:bodyPr/>
        <a:lstStyle/>
        <a:p>
          <a:endParaRPr lang="en-US"/>
        </a:p>
      </dgm:t>
    </dgm:pt>
    <dgm:pt modelId="{A3C0AC1C-4B96-4419-A07F-A5B0E221EEFA}">
      <dgm:prSet phldrT="[Text]" phldr="1"/>
      <dgm:spPr/>
      <dgm:t>
        <a:bodyPr/>
        <a:lstStyle/>
        <a:p>
          <a:endParaRPr lang="en-US" dirty="0"/>
        </a:p>
      </dgm:t>
    </dgm:pt>
    <dgm:pt modelId="{1834696F-36D7-48D3-B477-2FFD3B9678E0}" type="parTrans" cxnId="{364F5E90-3ECC-4DE4-800D-AA41EE045C64}">
      <dgm:prSet/>
      <dgm:spPr/>
      <dgm:t>
        <a:bodyPr/>
        <a:lstStyle/>
        <a:p>
          <a:endParaRPr lang="en-US"/>
        </a:p>
      </dgm:t>
    </dgm:pt>
    <dgm:pt modelId="{B47EE975-0048-42A7-AAE6-13E4AF42FFA3}" type="sibTrans" cxnId="{364F5E90-3ECC-4DE4-800D-AA41EE045C64}">
      <dgm:prSet/>
      <dgm:spPr/>
      <dgm:t>
        <a:bodyPr/>
        <a:lstStyle/>
        <a:p>
          <a:endParaRPr lang="en-US"/>
        </a:p>
      </dgm:t>
    </dgm:pt>
    <dgm:pt modelId="{5D81D430-88BD-4349-B5BD-488A2F1966DC}">
      <dgm:prSet phldrT="[Text]"/>
      <dgm:spPr/>
      <dgm:t>
        <a:bodyPr/>
        <a:lstStyle/>
        <a:p>
          <a:r>
            <a:rPr lang="en-US" dirty="0"/>
            <a:t>4.3 Spatially distributed soil moisture and run-off</a:t>
          </a:r>
        </a:p>
      </dgm:t>
    </dgm:pt>
    <dgm:pt modelId="{9E517885-48D0-4283-8AB4-5012416AA2BB}" type="parTrans" cxnId="{7DD21B54-F366-4041-9402-2C0660090A47}">
      <dgm:prSet/>
      <dgm:spPr/>
      <dgm:t>
        <a:bodyPr/>
        <a:lstStyle/>
        <a:p>
          <a:endParaRPr lang="en-US"/>
        </a:p>
      </dgm:t>
    </dgm:pt>
    <dgm:pt modelId="{78691541-AAAD-4DA5-9140-EE3B4EB52FF0}" type="sibTrans" cxnId="{7DD21B54-F366-4041-9402-2C0660090A47}">
      <dgm:prSet/>
      <dgm:spPr/>
      <dgm:t>
        <a:bodyPr/>
        <a:lstStyle/>
        <a:p>
          <a:endParaRPr lang="en-US"/>
        </a:p>
      </dgm:t>
    </dgm:pt>
    <dgm:pt modelId="{701BF9DA-8BE5-4F56-9E27-2FFD302A41E3}">
      <dgm:prSet phldrT="[Text]"/>
      <dgm:spPr/>
      <dgm:t>
        <a:bodyPr/>
        <a:lstStyle/>
        <a:p>
          <a:r>
            <a:rPr lang="en-US" dirty="0"/>
            <a:t>Nawa Pradhan</a:t>
          </a:r>
        </a:p>
      </dgm:t>
    </dgm:pt>
    <dgm:pt modelId="{5DE69A32-23A4-4345-879D-4AD64F8CFDC9}" type="parTrans" cxnId="{A5D83769-84DE-4A56-BF4C-F59A291E73AB}">
      <dgm:prSet/>
      <dgm:spPr/>
      <dgm:t>
        <a:bodyPr/>
        <a:lstStyle/>
        <a:p>
          <a:endParaRPr lang="en-US"/>
        </a:p>
      </dgm:t>
    </dgm:pt>
    <dgm:pt modelId="{4B6B08CD-4D97-4060-BBE2-2733EE30ACEE}" type="sibTrans" cxnId="{A5D83769-84DE-4A56-BF4C-F59A291E73AB}">
      <dgm:prSet/>
      <dgm:spPr/>
      <dgm:t>
        <a:bodyPr/>
        <a:lstStyle/>
        <a:p>
          <a:endParaRPr lang="en-US"/>
        </a:p>
      </dgm:t>
    </dgm:pt>
    <dgm:pt modelId="{7C8BB1BF-0F50-47C4-99F7-88A1C0120623}">
      <dgm:prSet phldrT="[Text]" phldr="1"/>
      <dgm:spPr/>
      <dgm:t>
        <a:bodyPr/>
        <a:lstStyle/>
        <a:p>
          <a:endParaRPr lang="en-US" dirty="0"/>
        </a:p>
      </dgm:t>
    </dgm:pt>
    <dgm:pt modelId="{B350B16F-C70C-40D1-9090-0CC3C6EB8EA8}" type="parTrans" cxnId="{1FB4F874-2F03-46BE-9A38-58873F05BBCC}">
      <dgm:prSet/>
      <dgm:spPr/>
      <dgm:t>
        <a:bodyPr/>
        <a:lstStyle/>
        <a:p>
          <a:endParaRPr lang="en-US"/>
        </a:p>
      </dgm:t>
    </dgm:pt>
    <dgm:pt modelId="{7F3E51EA-F918-4D34-9FCE-B091C556805A}" type="sibTrans" cxnId="{1FB4F874-2F03-46BE-9A38-58873F05BBCC}">
      <dgm:prSet/>
      <dgm:spPr/>
      <dgm:t>
        <a:bodyPr/>
        <a:lstStyle/>
        <a:p>
          <a:endParaRPr lang="en-US"/>
        </a:p>
      </dgm:t>
    </dgm:pt>
    <dgm:pt modelId="{9FC84E5A-D718-49AF-A7A5-B2D76A9BC3C8}">
      <dgm:prSet phldrT="[Text]"/>
      <dgm:spPr/>
      <dgm:t>
        <a:bodyPr/>
        <a:lstStyle/>
        <a:p>
          <a:r>
            <a:rPr lang="en-US" dirty="0"/>
            <a:t>Chase Hamilton (CHL)</a:t>
          </a:r>
        </a:p>
      </dgm:t>
    </dgm:pt>
    <dgm:pt modelId="{85032334-299B-49E2-9EB7-EF2DA9CA577F}" type="parTrans" cxnId="{8D8D8C4F-BD4D-4590-AED3-CB7945F1B6C1}">
      <dgm:prSet/>
      <dgm:spPr/>
      <dgm:t>
        <a:bodyPr/>
        <a:lstStyle/>
        <a:p>
          <a:endParaRPr lang="en-US"/>
        </a:p>
      </dgm:t>
    </dgm:pt>
    <dgm:pt modelId="{902CA76B-6748-4854-8D0E-5E459D2DD5DC}" type="sibTrans" cxnId="{8D8D8C4F-BD4D-4590-AED3-CB7945F1B6C1}">
      <dgm:prSet/>
      <dgm:spPr/>
      <dgm:t>
        <a:bodyPr/>
        <a:lstStyle/>
        <a:p>
          <a:endParaRPr lang="en-US"/>
        </a:p>
      </dgm:t>
    </dgm:pt>
    <dgm:pt modelId="{394DD63F-05AE-47E2-BA0F-4CDF88EC16D8}">
      <dgm:prSet phldr="0"/>
      <dgm:spPr/>
      <dgm:t>
        <a:bodyPr/>
        <a:lstStyle/>
        <a:p>
          <a:pPr rtl="0"/>
          <a:r>
            <a:rPr lang="en-US" dirty="0">
              <a:latin typeface="Arial"/>
            </a:rPr>
            <a:t>John Eylander (CHL)</a:t>
          </a:r>
        </a:p>
      </dgm:t>
    </dgm:pt>
    <dgm:pt modelId="{DF682233-732C-43AF-9C92-50E4A4B5F713}" type="parTrans" cxnId="{11A584F5-69BE-4275-9E9A-7C1E577F6C2F}">
      <dgm:prSet/>
      <dgm:spPr/>
    </dgm:pt>
    <dgm:pt modelId="{960973BB-F8F5-423C-9695-CE2E9ED7A7C6}" type="sibTrans" cxnId="{11A584F5-69BE-4275-9E9A-7C1E577F6C2F}">
      <dgm:prSet/>
      <dgm:spPr/>
    </dgm:pt>
    <dgm:pt modelId="{504BC288-5919-4709-AB14-E7B11B16380F}" type="pres">
      <dgm:prSet presAssocID="{650C45D8-61DE-4238-A213-07DEF2D26A56}" presName="Name0" presStyleCnt="0">
        <dgm:presLayoutVars>
          <dgm:dir/>
          <dgm:animLvl val="lvl"/>
          <dgm:resizeHandles val="exact"/>
        </dgm:presLayoutVars>
      </dgm:prSet>
      <dgm:spPr/>
      <dgm:t>
        <a:bodyPr/>
        <a:lstStyle/>
        <a:p>
          <a:endParaRPr lang="en-US"/>
        </a:p>
      </dgm:t>
    </dgm:pt>
    <dgm:pt modelId="{50BC21A6-A2BC-46BF-8333-4BC77D819E2E}" type="pres">
      <dgm:prSet presAssocID="{CB6638E1-A309-466C-A6E0-585A763FE6BE}" presName="composite" presStyleCnt="0"/>
      <dgm:spPr/>
    </dgm:pt>
    <dgm:pt modelId="{D6B0FD36-3F68-4C8F-8744-ECB1F8C88A30}" type="pres">
      <dgm:prSet presAssocID="{CB6638E1-A309-466C-A6E0-585A763FE6BE}" presName="parTx" presStyleLbl="alignNode1" presStyleIdx="0" presStyleCnt="3">
        <dgm:presLayoutVars>
          <dgm:chMax val="0"/>
          <dgm:chPref val="0"/>
          <dgm:bulletEnabled val="1"/>
        </dgm:presLayoutVars>
      </dgm:prSet>
      <dgm:spPr/>
      <dgm:t>
        <a:bodyPr/>
        <a:lstStyle/>
        <a:p>
          <a:endParaRPr lang="en-US"/>
        </a:p>
      </dgm:t>
    </dgm:pt>
    <dgm:pt modelId="{6A608280-93D3-431C-8C95-869B0CB7AC32}" type="pres">
      <dgm:prSet presAssocID="{CB6638E1-A309-466C-A6E0-585A763FE6BE}" presName="desTx" presStyleLbl="alignAccFollowNode1" presStyleIdx="0" presStyleCnt="3">
        <dgm:presLayoutVars>
          <dgm:bulletEnabled val="1"/>
        </dgm:presLayoutVars>
      </dgm:prSet>
      <dgm:spPr/>
      <dgm:t>
        <a:bodyPr/>
        <a:lstStyle/>
        <a:p>
          <a:endParaRPr lang="en-US"/>
        </a:p>
      </dgm:t>
    </dgm:pt>
    <dgm:pt modelId="{D835718B-D019-4C69-B903-7B169FAC4853}" type="pres">
      <dgm:prSet presAssocID="{94B76D47-2030-4B72-9E51-2A71477EAA36}" presName="space" presStyleCnt="0"/>
      <dgm:spPr/>
    </dgm:pt>
    <dgm:pt modelId="{A8FCE5C0-B76B-480B-9852-24A9875AFB9B}" type="pres">
      <dgm:prSet presAssocID="{7154BC3A-641D-4349-A449-9F6077C7D999}" presName="composite" presStyleCnt="0"/>
      <dgm:spPr/>
    </dgm:pt>
    <dgm:pt modelId="{BBEB8F2B-02A4-46E1-A50C-ECC5ACE64B84}" type="pres">
      <dgm:prSet presAssocID="{7154BC3A-641D-4349-A449-9F6077C7D999}" presName="parTx" presStyleLbl="alignNode1" presStyleIdx="1" presStyleCnt="3">
        <dgm:presLayoutVars>
          <dgm:chMax val="0"/>
          <dgm:chPref val="0"/>
          <dgm:bulletEnabled val="1"/>
        </dgm:presLayoutVars>
      </dgm:prSet>
      <dgm:spPr/>
      <dgm:t>
        <a:bodyPr/>
        <a:lstStyle/>
        <a:p>
          <a:endParaRPr lang="en-US"/>
        </a:p>
      </dgm:t>
    </dgm:pt>
    <dgm:pt modelId="{74E6C7A5-1542-48F3-8AF2-71AC4B84A728}" type="pres">
      <dgm:prSet presAssocID="{7154BC3A-641D-4349-A449-9F6077C7D999}" presName="desTx" presStyleLbl="alignAccFollowNode1" presStyleIdx="1" presStyleCnt="3">
        <dgm:presLayoutVars>
          <dgm:bulletEnabled val="1"/>
        </dgm:presLayoutVars>
      </dgm:prSet>
      <dgm:spPr/>
      <dgm:t>
        <a:bodyPr/>
        <a:lstStyle/>
        <a:p>
          <a:endParaRPr lang="en-US"/>
        </a:p>
      </dgm:t>
    </dgm:pt>
    <dgm:pt modelId="{9DF15C8A-D402-40C3-9941-8635BF8045D6}" type="pres">
      <dgm:prSet presAssocID="{B7A5F620-4390-4472-B355-36285201322E}" presName="space" presStyleCnt="0"/>
      <dgm:spPr/>
    </dgm:pt>
    <dgm:pt modelId="{6F0D46D7-334B-4DE0-A5AF-2967135F61C8}" type="pres">
      <dgm:prSet presAssocID="{5D81D430-88BD-4349-B5BD-488A2F1966DC}" presName="composite" presStyleCnt="0"/>
      <dgm:spPr/>
    </dgm:pt>
    <dgm:pt modelId="{40AA6299-62E8-44B2-89F6-55FB1CCCC7E1}" type="pres">
      <dgm:prSet presAssocID="{5D81D430-88BD-4349-B5BD-488A2F1966DC}" presName="parTx" presStyleLbl="alignNode1" presStyleIdx="2" presStyleCnt="3">
        <dgm:presLayoutVars>
          <dgm:chMax val="0"/>
          <dgm:chPref val="0"/>
          <dgm:bulletEnabled val="1"/>
        </dgm:presLayoutVars>
      </dgm:prSet>
      <dgm:spPr/>
      <dgm:t>
        <a:bodyPr/>
        <a:lstStyle/>
        <a:p>
          <a:endParaRPr lang="en-US"/>
        </a:p>
      </dgm:t>
    </dgm:pt>
    <dgm:pt modelId="{B9883831-0AF6-49E8-BA8B-396A013D250D}" type="pres">
      <dgm:prSet presAssocID="{5D81D430-88BD-4349-B5BD-488A2F1966DC}" presName="desTx" presStyleLbl="alignAccFollowNode1" presStyleIdx="2" presStyleCnt="3">
        <dgm:presLayoutVars>
          <dgm:bulletEnabled val="1"/>
        </dgm:presLayoutVars>
      </dgm:prSet>
      <dgm:spPr/>
      <dgm:t>
        <a:bodyPr/>
        <a:lstStyle/>
        <a:p>
          <a:endParaRPr lang="en-US"/>
        </a:p>
      </dgm:t>
    </dgm:pt>
  </dgm:ptLst>
  <dgm:cxnLst>
    <dgm:cxn modelId="{8D8D8C4F-BD4D-4590-AED3-CB7945F1B6C1}" srcId="{CB6638E1-A309-466C-A6E0-585A763FE6BE}" destId="{9FC84E5A-D718-49AF-A7A5-B2D76A9BC3C8}" srcOrd="2" destOrd="0" parTransId="{85032334-299B-49E2-9EB7-EF2DA9CA577F}" sibTransId="{902CA76B-6748-4854-8D0E-5E459D2DD5DC}"/>
    <dgm:cxn modelId="{7DD21B54-F366-4041-9402-2C0660090A47}" srcId="{650C45D8-61DE-4238-A213-07DEF2D26A56}" destId="{5D81D430-88BD-4349-B5BD-488A2F1966DC}" srcOrd="2" destOrd="0" parTransId="{9E517885-48D0-4283-8AB4-5012416AA2BB}" sibTransId="{78691541-AAAD-4DA5-9140-EE3B4EB52FF0}"/>
    <dgm:cxn modelId="{4AC2B872-EE34-4FF4-9CA2-44350024AB61}" type="presOf" srcId="{7154BC3A-641D-4349-A449-9F6077C7D999}" destId="{BBEB8F2B-02A4-46E1-A50C-ECC5ACE64B84}" srcOrd="0" destOrd="0" presId="urn:microsoft.com/office/officeart/2005/8/layout/hList1"/>
    <dgm:cxn modelId="{68975F35-ED81-4031-B61B-0D842D1A3F23}" type="presOf" srcId="{12BB94A3-753A-4254-B529-DA6EDDAC310D}" destId="{74E6C7A5-1542-48F3-8AF2-71AC4B84A728}" srcOrd="0" destOrd="0" presId="urn:microsoft.com/office/officeart/2005/8/layout/hList1"/>
    <dgm:cxn modelId="{1FB4F874-2F03-46BE-9A38-58873F05BBCC}" srcId="{5D81D430-88BD-4349-B5BD-488A2F1966DC}" destId="{7C8BB1BF-0F50-47C4-99F7-88A1C0120623}" srcOrd="1" destOrd="0" parTransId="{B350B16F-C70C-40D1-9090-0CC3C6EB8EA8}" sibTransId="{7F3E51EA-F918-4D34-9FCE-B091C556805A}"/>
    <dgm:cxn modelId="{FE0C9529-51DE-46D3-87BB-EF3761B73D6D}" srcId="{7154BC3A-641D-4349-A449-9F6077C7D999}" destId="{12BB94A3-753A-4254-B529-DA6EDDAC310D}" srcOrd="0" destOrd="0" parTransId="{ADA00EE1-0D12-4D63-978F-1381E0042451}" sibTransId="{2BFB8E17-CC02-4F90-A7A8-B26C0617BFC2}"/>
    <dgm:cxn modelId="{EFE02781-EA88-4EE6-9BFC-DBE715DEA1A0}" type="presOf" srcId="{CB6638E1-A309-466C-A6E0-585A763FE6BE}" destId="{D6B0FD36-3F68-4C8F-8744-ECB1F8C88A30}" srcOrd="0" destOrd="0" presId="urn:microsoft.com/office/officeart/2005/8/layout/hList1"/>
    <dgm:cxn modelId="{BD085226-5EB1-4E2F-B856-8C19E992FE70}" type="presOf" srcId="{394DD63F-05AE-47E2-BA0F-4CDF88EC16D8}" destId="{6A608280-93D3-431C-8C95-869B0CB7AC32}" srcOrd="0" destOrd="3" presId="urn:microsoft.com/office/officeart/2005/8/layout/hList1"/>
    <dgm:cxn modelId="{E047B957-42DE-476A-BBF6-E5AF27885E75}" type="presOf" srcId="{862E0777-F940-4DFB-AA25-262899341DD3}" destId="{6A608280-93D3-431C-8C95-869B0CB7AC32}" srcOrd="0" destOrd="1" presId="urn:microsoft.com/office/officeart/2005/8/layout/hList1"/>
    <dgm:cxn modelId="{A5D83769-84DE-4A56-BF4C-F59A291E73AB}" srcId="{5D81D430-88BD-4349-B5BD-488A2F1966DC}" destId="{701BF9DA-8BE5-4F56-9E27-2FFD302A41E3}" srcOrd="0" destOrd="0" parTransId="{5DE69A32-23A4-4345-879D-4AD64F8CFDC9}" sibTransId="{4B6B08CD-4D97-4060-BBE2-2733EE30ACEE}"/>
    <dgm:cxn modelId="{D77FD45D-CBDF-41EA-8FAE-81CB30ED43B1}" srcId="{650C45D8-61DE-4238-A213-07DEF2D26A56}" destId="{CB6638E1-A309-466C-A6E0-585A763FE6BE}" srcOrd="0" destOrd="0" parTransId="{2F62B655-2D59-4044-B329-865886F6A333}" sibTransId="{94B76D47-2030-4B72-9E51-2A71477EAA36}"/>
    <dgm:cxn modelId="{AB84E1C2-DE4F-4788-BF2F-9EE9095A6E08}" type="presOf" srcId="{5D81D430-88BD-4349-B5BD-488A2F1966DC}" destId="{40AA6299-62E8-44B2-89F6-55FB1CCCC7E1}" srcOrd="0" destOrd="0" presId="urn:microsoft.com/office/officeart/2005/8/layout/hList1"/>
    <dgm:cxn modelId="{92A7ED61-6A75-4BC5-9224-6EB8C968A60B}" type="presOf" srcId="{A3C0AC1C-4B96-4419-A07F-A5B0E221EEFA}" destId="{74E6C7A5-1542-48F3-8AF2-71AC4B84A728}" srcOrd="0" destOrd="1" presId="urn:microsoft.com/office/officeart/2005/8/layout/hList1"/>
    <dgm:cxn modelId="{68359688-5612-46E6-9A6A-E96827BC7798}" type="presOf" srcId="{7C8BB1BF-0F50-47C4-99F7-88A1C0120623}" destId="{B9883831-0AF6-49E8-BA8B-396A013D250D}" srcOrd="0" destOrd="1" presId="urn:microsoft.com/office/officeart/2005/8/layout/hList1"/>
    <dgm:cxn modelId="{7F55B95C-ECB6-4CAD-B899-E88B710EA2F2}" type="presOf" srcId="{C54B91AD-BE8A-47AE-969A-D36626D63222}" destId="{6A608280-93D3-431C-8C95-869B0CB7AC32}" srcOrd="0" destOrd="0" presId="urn:microsoft.com/office/officeart/2005/8/layout/hList1"/>
    <dgm:cxn modelId="{C2F42730-7157-4CFB-88E1-9BD2D5214F83}" srcId="{CB6638E1-A309-466C-A6E0-585A763FE6BE}" destId="{862E0777-F940-4DFB-AA25-262899341DD3}" srcOrd="1" destOrd="0" parTransId="{E3BEE91B-D773-4F09-B8D2-86F1ACB2B0DC}" sibTransId="{8AF2E1D0-AB12-4119-90FD-D94D805765F4}"/>
    <dgm:cxn modelId="{9E162B4A-87B9-42C7-95BB-57922396A9BC}" srcId="{650C45D8-61DE-4238-A213-07DEF2D26A56}" destId="{7154BC3A-641D-4349-A449-9F6077C7D999}" srcOrd="1" destOrd="0" parTransId="{6F3F1C81-D0AB-4CDB-9286-51E022BBBC24}" sibTransId="{B7A5F620-4390-4472-B355-36285201322E}"/>
    <dgm:cxn modelId="{11A584F5-69BE-4275-9E9A-7C1E577F6C2F}" srcId="{CB6638E1-A309-466C-A6E0-585A763FE6BE}" destId="{394DD63F-05AE-47E2-BA0F-4CDF88EC16D8}" srcOrd="3" destOrd="0" parTransId="{DF682233-732C-43AF-9C92-50E4A4B5F713}" sibTransId="{960973BB-F8F5-423C-9695-CE2E9ED7A7C6}"/>
    <dgm:cxn modelId="{4297BA8D-60FF-4447-9799-6FD1412C4C60}" srcId="{CB6638E1-A309-466C-A6E0-585A763FE6BE}" destId="{C54B91AD-BE8A-47AE-969A-D36626D63222}" srcOrd="0" destOrd="0" parTransId="{DC74CE84-541C-4214-8DF9-BF7271E0AF72}" sibTransId="{459B9ECF-A3C1-49C2-9644-94F0F4DCB328}"/>
    <dgm:cxn modelId="{364F5E90-3ECC-4DE4-800D-AA41EE045C64}" srcId="{7154BC3A-641D-4349-A449-9F6077C7D999}" destId="{A3C0AC1C-4B96-4419-A07F-A5B0E221EEFA}" srcOrd="1" destOrd="0" parTransId="{1834696F-36D7-48D3-B477-2FFD3B9678E0}" sibTransId="{B47EE975-0048-42A7-AAE6-13E4AF42FFA3}"/>
    <dgm:cxn modelId="{146094A9-07EC-41B9-85BA-FD1E9C699BC0}" type="presOf" srcId="{650C45D8-61DE-4238-A213-07DEF2D26A56}" destId="{504BC288-5919-4709-AB14-E7B11B16380F}" srcOrd="0" destOrd="0" presId="urn:microsoft.com/office/officeart/2005/8/layout/hList1"/>
    <dgm:cxn modelId="{9832A182-347C-4F5E-9193-E1666BCEC25E}" type="presOf" srcId="{9FC84E5A-D718-49AF-A7A5-B2D76A9BC3C8}" destId="{6A608280-93D3-431C-8C95-869B0CB7AC32}" srcOrd="0" destOrd="2" presId="urn:microsoft.com/office/officeart/2005/8/layout/hList1"/>
    <dgm:cxn modelId="{429508E0-128F-42E8-B09D-DB44B143E4DB}" type="presOf" srcId="{701BF9DA-8BE5-4F56-9E27-2FFD302A41E3}" destId="{B9883831-0AF6-49E8-BA8B-396A013D250D}" srcOrd="0" destOrd="0" presId="urn:microsoft.com/office/officeart/2005/8/layout/hList1"/>
    <dgm:cxn modelId="{436A8AE3-84E6-476A-A656-8BCA39A8430A}" type="presParOf" srcId="{504BC288-5919-4709-AB14-E7B11B16380F}" destId="{50BC21A6-A2BC-46BF-8333-4BC77D819E2E}" srcOrd="0" destOrd="0" presId="urn:microsoft.com/office/officeart/2005/8/layout/hList1"/>
    <dgm:cxn modelId="{C761176D-A531-4C06-8790-C96FE0A3391C}" type="presParOf" srcId="{50BC21A6-A2BC-46BF-8333-4BC77D819E2E}" destId="{D6B0FD36-3F68-4C8F-8744-ECB1F8C88A30}" srcOrd="0" destOrd="0" presId="urn:microsoft.com/office/officeart/2005/8/layout/hList1"/>
    <dgm:cxn modelId="{DEB68A30-9C0B-4CC3-BEF8-FAAADC2637AB}" type="presParOf" srcId="{50BC21A6-A2BC-46BF-8333-4BC77D819E2E}" destId="{6A608280-93D3-431C-8C95-869B0CB7AC32}" srcOrd="1" destOrd="0" presId="urn:microsoft.com/office/officeart/2005/8/layout/hList1"/>
    <dgm:cxn modelId="{A9231444-DB5A-417A-9E46-E763C700C26E}" type="presParOf" srcId="{504BC288-5919-4709-AB14-E7B11B16380F}" destId="{D835718B-D019-4C69-B903-7B169FAC4853}" srcOrd="1" destOrd="0" presId="urn:microsoft.com/office/officeart/2005/8/layout/hList1"/>
    <dgm:cxn modelId="{F025B179-0A3A-475C-B845-189CFB2B3D8F}" type="presParOf" srcId="{504BC288-5919-4709-AB14-E7B11B16380F}" destId="{A8FCE5C0-B76B-480B-9852-24A9875AFB9B}" srcOrd="2" destOrd="0" presId="urn:microsoft.com/office/officeart/2005/8/layout/hList1"/>
    <dgm:cxn modelId="{87D4B604-DA00-4733-989A-C06FC515A7C2}" type="presParOf" srcId="{A8FCE5C0-B76B-480B-9852-24A9875AFB9B}" destId="{BBEB8F2B-02A4-46E1-A50C-ECC5ACE64B84}" srcOrd="0" destOrd="0" presId="urn:microsoft.com/office/officeart/2005/8/layout/hList1"/>
    <dgm:cxn modelId="{2B10260F-C260-4C06-98DD-DC25CFB4045F}" type="presParOf" srcId="{A8FCE5C0-B76B-480B-9852-24A9875AFB9B}" destId="{74E6C7A5-1542-48F3-8AF2-71AC4B84A728}" srcOrd="1" destOrd="0" presId="urn:microsoft.com/office/officeart/2005/8/layout/hList1"/>
    <dgm:cxn modelId="{53850003-D832-43AC-AD49-881E4F78BA64}" type="presParOf" srcId="{504BC288-5919-4709-AB14-E7B11B16380F}" destId="{9DF15C8A-D402-40C3-9941-8635BF8045D6}" srcOrd="3" destOrd="0" presId="urn:microsoft.com/office/officeart/2005/8/layout/hList1"/>
    <dgm:cxn modelId="{8A9E4FE5-D184-4C4E-9A5F-E488F81EA1BD}" type="presParOf" srcId="{504BC288-5919-4709-AB14-E7B11B16380F}" destId="{6F0D46D7-334B-4DE0-A5AF-2967135F61C8}" srcOrd="4" destOrd="0" presId="urn:microsoft.com/office/officeart/2005/8/layout/hList1"/>
    <dgm:cxn modelId="{BF70A38B-9D28-4B30-9355-12E985CC7933}" type="presParOf" srcId="{6F0D46D7-334B-4DE0-A5AF-2967135F61C8}" destId="{40AA6299-62E8-44B2-89F6-55FB1CCCC7E1}" srcOrd="0" destOrd="0" presId="urn:microsoft.com/office/officeart/2005/8/layout/hList1"/>
    <dgm:cxn modelId="{A561F8F8-3927-43B4-A489-6117FD7725B6}" type="presParOf" srcId="{6F0D46D7-334B-4DE0-A5AF-2967135F61C8}" destId="{B9883831-0AF6-49E8-BA8B-396A013D250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B0FD36-3F68-4C8F-8744-ECB1F8C88A30}">
      <dsp:nvSpPr>
        <dsp:cNvPr id="0" name=""/>
        <dsp:cNvSpPr/>
      </dsp:nvSpPr>
      <dsp:spPr>
        <a:xfrm>
          <a:off x="3404" y="230478"/>
          <a:ext cx="3319563" cy="1100385"/>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a:lnSpc>
              <a:spcPct val="90000"/>
            </a:lnSpc>
            <a:spcBef>
              <a:spcPct val="0"/>
            </a:spcBef>
            <a:spcAft>
              <a:spcPct val="35000"/>
            </a:spcAft>
          </a:pPr>
          <a:r>
            <a:rPr lang="en-US" sz="2300" kern="1200" dirty="0"/>
            <a:t>4.1 Data Integration</a:t>
          </a:r>
        </a:p>
      </dsp:txBody>
      <dsp:txXfrm>
        <a:off x="3404" y="230478"/>
        <a:ext cx="3319563" cy="1100385"/>
      </dsp:txXfrm>
    </dsp:sp>
    <dsp:sp modelId="{6A608280-93D3-431C-8C95-869B0CB7AC32}">
      <dsp:nvSpPr>
        <dsp:cNvPr id="0" name=""/>
        <dsp:cNvSpPr/>
      </dsp:nvSpPr>
      <dsp:spPr>
        <a:xfrm>
          <a:off x="3404" y="1330864"/>
          <a:ext cx="3319563" cy="2588535"/>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Gutenson/Wahl (CHL)</a:t>
          </a:r>
        </a:p>
        <a:p>
          <a:pPr marL="228600" lvl="1" indent="-228600" algn="l" defTabSz="1022350">
            <a:lnSpc>
              <a:spcPct val="90000"/>
            </a:lnSpc>
            <a:spcBef>
              <a:spcPct val="0"/>
            </a:spcBef>
            <a:spcAft>
              <a:spcPct val="15000"/>
            </a:spcAft>
            <a:buChar char="••"/>
          </a:pPr>
          <a:r>
            <a:rPr lang="en-US" sz="2300" kern="1200" dirty="0"/>
            <a:t>Scott Christensen (ITL)</a:t>
          </a:r>
        </a:p>
        <a:p>
          <a:pPr marL="228600" lvl="1" indent="-228600" algn="l" defTabSz="1022350">
            <a:lnSpc>
              <a:spcPct val="90000"/>
            </a:lnSpc>
            <a:spcBef>
              <a:spcPct val="0"/>
            </a:spcBef>
            <a:spcAft>
              <a:spcPct val="15000"/>
            </a:spcAft>
            <a:buChar char="••"/>
          </a:pPr>
          <a:r>
            <a:rPr lang="en-US" sz="2300" kern="1200" dirty="0"/>
            <a:t>Chase Hamilton (CHL)</a:t>
          </a:r>
        </a:p>
        <a:p>
          <a:pPr marL="228600" lvl="1" indent="-228600" algn="l" defTabSz="1022350" rtl="0">
            <a:lnSpc>
              <a:spcPct val="90000"/>
            </a:lnSpc>
            <a:spcBef>
              <a:spcPct val="0"/>
            </a:spcBef>
            <a:spcAft>
              <a:spcPct val="15000"/>
            </a:spcAft>
            <a:buChar char="••"/>
          </a:pPr>
          <a:r>
            <a:rPr lang="en-US" sz="2300" kern="1200" dirty="0">
              <a:latin typeface="Arial"/>
            </a:rPr>
            <a:t>John Eylander (CHL)</a:t>
          </a:r>
        </a:p>
      </dsp:txBody>
      <dsp:txXfrm>
        <a:off x="3404" y="1330864"/>
        <a:ext cx="3319563" cy="2588535"/>
      </dsp:txXfrm>
    </dsp:sp>
    <dsp:sp modelId="{BBEB8F2B-02A4-46E1-A50C-ECC5ACE64B84}">
      <dsp:nvSpPr>
        <dsp:cNvPr id="0" name=""/>
        <dsp:cNvSpPr/>
      </dsp:nvSpPr>
      <dsp:spPr>
        <a:xfrm>
          <a:off x="3787707" y="230478"/>
          <a:ext cx="3319563" cy="1100385"/>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a:lnSpc>
              <a:spcPct val="90000"/>
            </a:lnSpc>
            <a:spcBef>
              <a:spcPct val="0"/>
            </a:spcBef>
            <a:spcAft>
              <a:spcPct val="35000"/>
            </a:spcAft>
          </a:pPr>
          <a:r>
            <a:rPr lang="en-US" sz="2300" kern="1200" dirty="0"/>
            <a:t>4.2 Vegetation Succession Models</a:t>
          </a:r>
        </a:p>
      </dsp:txBody>
      <dsp:txXfrm>
        <a:off x="3787707" y="230478"/>
        <a:ext cx="3319563" cy="1100385"/>
      </dsp:txXfrm>
    </dsp:sp>
    <dsp:sp modelId="{74E6C7A5-1542-48F3-8AF2-71AC4B84A728}">
      <dsp:nvSpPr>
        <dsp:cNvPr id="0" name=""/>
        <dsp:cNvSpPr/>
      </dsp:nvSpPr>
      <dsp:spPr>
        <a:xfrm>
          <a:off x="3787707" y="1330864"/>
          <a:ext cx="3319563" cy="2588535"/>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Todd </a:t>
          </a:r>
          <a:r>
            <a:rPr lang="en-US" sz="2300" kern="1200" dirty="0" err="1"/>
            <a:t>Streissberg</a:t>
          </a:r>
          <a:endParaRPr lang="en-US" sz="2300" kern="1200" dirty="0"/>
        </a:p>
        <a:p>
          <a:pPr marL="228600" lvl="1" indent="-228600" algn="l" defTabSz="1022350">
            <a:lnSpc>
              <a:spcPct val="90000"/>
            </a:lnSpc>
            <a:spcBef>
              <a:spcPct val="0"/>
            </a:spcBef>
            <a:spcAft>
              <a:spcPct val="15000"/>
            </a:spcAft>
            <a:buChar char="••"/>
          </a:pPr>
          <a:endParaRPr lang="en-US" sz="2300" kern="1200" dirty="0"/>
        </a:p>
      </dsp:txBody>
      <dsp:txXfrm>
        <a:off x="3787707" y="1330864"/>
        <a:ext cx="3319563" cy="2588535"/>
      </dsp:txXfrm>
    </dsp:sp>
    <dsp:sp modelId="{40AA6299-62E8-44B2-89F6-55FB1CCCC7E1}">
      <dsp:nvSpPr>
        <dsp:cNvPr id="0" name=""/>
        <dsp:cNvSpPr/>
      </dsp:nvSpPr>
      <dsp:spPr>
        <a:xfrm>
          <a:off x="7572010" y="230478"/>
          <a:ext cx="3319563" cy="1100385"/>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a:lnSpc>
              <a:spcPct val="90000"/>
            </a:lnSpc>
            <a:spcBef>
              <a:spcPct val="0"/>
            </a:spcBef>
            <a:spcAft>
              <a:spcPct val="35000"/>
            </a:spcAft>
          </a:pPr>
          <a:r>
            <a:rPr lang="en-US" sz="2300" kern="1200" dirty="0"/>
            <a:t>4.3 Spatially distributed soil moisture and run-off</a:t>
          </a:r>
        </a:p>
      </dsp:txBody>
      <dsp:txXfrm>
        <a:off x="7572010" y="230478"/>
        <a:ext cx="3319563" cy="1100385"/>
      </dsp:txXfrm>
    </dsp:sp>
    <dsp:sp modelId="{B9883831-0AF6-49E8-BA8B-396A013D250D}">
      <dsp:nvSpPr>
        <dsp:cNvPr id="0" name=""/>
        <dsp:cNvSpPr/>
      </dsp:nvSpPr>
      <dsp:spPr>
        <a:xfrm>
          <a:off x="7572010" y="1330864"/>
          <a:ext cx="3319563" cy="2588535"/>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Nawa Pradhan</a:t>
          </a:r>
        </a:p>
        <a:p>
          <a:pPr marL="228600" lvl="1" indent="-228600" algn="l" defTabSz="1022350">
            <a:lnSpc>
              <a:spcPct val="90000"/>
            </a:lnSpc>
            <a:spcBef>
              <a:spcPct val="0"/>
            </a:spcBef>
            <a:spcAft>
              <a:spcPct val="15000"/>
            </a:spcAft>
            <a:buChar char="••"/>
          </a:pPr>
          <a:endParaRPr lang="en-US" sz="2300" kern="1200" dirty="0"/>
        </a:p>
      </dsp:txBody>
      <dsp:txXfrm>
        <a:off x="7572010" y="1330864"/>
        <a:ext cx="3319563" cy="258853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jpe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B502B3-5883-41EE-95F6-FDB4BE36A9FA}" type="datetimeFigureOut">
              <a:rPr lang="en-US" smtClean="0"/>
              <a:t>9/30/2021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D0FA54-72B1-49C0-B94F-56E3E9AC3324}" type="slidenum">
              <a:rPr lang="en-US" smtClean="0"/>
              <a:t>‹#›</a:t>
            </a:fld>
            <a:endParaRPr lang="en-US"/>
          </a:p>
        </p:txBody>
      </p:sp>
    </p:spTree>
    <p:extLst>
      <p:ext uri="{BB962C8B-B14F-4D97-AF65-F5344CB8AC3E}">
        <p14:creationId xmlns:p14="http://schemas.microsoft.com/office/powerpoint/2010/main" val="16529974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58AC06E-20B7-49FD-958D-57A8B3897450}"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8804948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First year project may not have an accomplishment to highlight. Recent demonstrations, transfers, etc.</a:t>
            </a:r>
            <a:r>
              <a:rPr lang="en-US" b="1" baseline="0" dirty="0"/>
              <a:t> that relate and demonstrate your ability to deliver are important to highlight</a:t>
            </a:r>
            <a:r>
              <a:rPr lang="en-US" b="1" dirty="0"/>
              <a:t>.</a:t>
            </a:r>
            <a:r>
              <a:rPr lang="en-US" b="1" baseline="0" dirty="0"/>
              <a:t>  </a:t>
            </a:r>
            <a:endParaRPr lang="en-US" b="1"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128EEDA-85A3-46C1-A86B-AE0676A2FFBD}"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434833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26428" indent="-226428" defTabSz="905713" fontAlgn="base">
              <a:spcBef>
                <a:spcPct val="30000"/>
              </a:spcBef>
              <a:spcAft>
                <a:spcPct val="0"/>
              </a:spcAft>
              <a:defRPr/>
            </a:pPr>
            <a:r>
              <a:rPr lang="en-US" b="1" dirty="0">
                <a:solidFill>
                  <a:srgbClr val="CC0000"/>
                </a:solidFill>
              </a:rPr>
              <a:t>Chart to be used to lay out planned and actual  accomplishments. </a:t>
            </a:r>
          </a:p>
          <a:p>
            <a:pPr marL="226428" indent="-226428" defTabSz="905713" fontAlgn="base">
              <a:spcBef>
                <a:spcPct val="30000"/>
              </a:spcBef>
              <a:spcAft>
                <a:spcPct val="0"/>
              </a:spcAft>
              <a:defRPr/>
            </a:pPr>
            <a:endParaRPr lang="en-US" dirty="0"/>
          </a:p>
          <a:p>
            <a:pPr marL="226428" indent="-226428">
              <a:buFontTx/>
              <a:buAutoNum type="arabicPeriod"/>
            </a:pPr>
            <a:r>
              <a:rPr lang="en-US" dirty="0"/>
              <a:t>Replace XX with FY digits for Planned and Actual tables</a:t>
            </a:r>
          </a:p>
          <a:p>
            <a:pPr marL="226428" indent="-226428">
              <a:buFontTx/>
              <a:buAutoNum type="arabicPeriod"/>
            </a:pPr>
            <a:r>
              <a:rPr lang="en-US" dirty="0"/>
              <a:t>The Accomplishment tables continue two columns; the gridlines are hidden</a:t>
            </a:r>
          </a:p>
          <a:p>
            <a:pPr marL="226428" indent="-226428">
              <a:buFontTx/>
              <a:buAutoNum type="arabicPeriod"/>
            </a:pPr>
            <a:r>
              <a:rPr lang="en-US" dirty="0"/>
              <a:t>Click after 1Q to enter data; data will word wrap within the cell, if needed</a:t>
            </a:r>
          </a:p>
          <a:p>
            <a:pPr marL="226428" indent="-226428">
              <a:buFontTx/>
              <a:buAutoNum type="arabicPeriod"/>
            </a:pPr>
            <a:r>
              <a:rPr lang="en-US" dirty="0"/>
              <a:t>Press [Enter] if second accomplishment to be entered for a Q</a:t>
            </a:r>
          </a:p>
          <a:p>
            <a:pPr marL="226428" indent="-226428">
              <a:buFontTx/>
              <a:buAutoNum type="arabicPeriod"/>
            </a:pPr>
            <a:r>
              <a:rPr lang="en-US" dirty="0"/>
              <a:t>Tab to 2Q, tab to cell to enter 2Q data, etc.</a:t>
            </a:r>
          </a:p>
          <a:p>
            <a:pPr marL="226428" indent="-226428">
              <a:buFontTx/>
              <a:buAutoNum type="arabicPeriod"/>
            </a:pPr>
            <a:r>
              <a:rPr lang="en-US" dirty="0"/>
              <a:t>Use mouse</a:t>
            </a:r>
            <a:r>
              <a:rPr lang="en-US" baseline="0" dirty="0"/>
              <a:t> to navigate to second table, “Actual Accomplishments”</a:t>
            </a:r>
            <a:endParaRPr lang="en-US" dirty="0"/>
          </a:p>
          <a:p>
            <a:pPr marL="226428" indent="-226428">
              <a:buFontTx/>
              <a:buAutoNum type="arabicPeriod"/>
            </a:pPr>
            <a:r>
              <a:rPr lang="en-US" dirty="0"/>
              <a:t>Object will not AutoFit; font must be decreased if text overspills slide </a:t>
            </a:r>
          </a:p>
          <a:p>
            <a:pPr marL="226428" indent="-226428" defTabSz="905713" fontAlgn="base">
              <a:lnSpc>
                <a:spcPct val="90000"/>
              </a:lnSpc>
              <a:spcBef>
                <a:spcPct val="30000"/>
              </a:spcBef>
              <a:spcAft>
                <a:spcPct val="0"/>
              </a:spcAf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963A1E2-AB87-47A3-999A-0B458F10F7C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726922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238125"/>
            <a:ext cx="5486400" cy="3086100"/>
          </a:xfrm>
        </p:spPr>
      </p:sp>
      <p:sp>
        <p:nvSpPr>
          <p:cNvPr id="3" name="Notes Placeholder 2"/>
          <p:cNvSpPr>
            <a:spLocks noGrp="1"/>
          </p:cNvSpPr>
          <p:nvPr>
            <p:ph type="body" idx="1"/>
          </p:nvPr>
        </p:nvSpPr>
        <p:spPr>
          <a:xfrm>
            <a:off x="175098" y="3437512"/>
            <a:ext cx="6507803" cy="6212326"/>
          </a:xfrm>
        </p:spPr>
        <p:txBody>
          <a:bodyPr>
            <a:normAutofit fontScale="92500" lnSpcReduction="20000"/>
          </a:bodyPr>
          <a:lstStyle/>
          <a:p>
            <a:r>
              <a:rPr lang="en-US" sz="1050" b="1" dirty="0"/>
              <a:t>PROJECT</a:t>
            </a:r>
            <a:r>
              <a:rPr lang="en-US" sz="1050" b="1" baseline="0" dirty="0"/>
              <a:t> OVERVIEW:  </a:t>
            </a:r>
            <a:endParaRPr lang="en-US" sz="1050" b="0" baseline="0" dirty="0"/>
          </a:p>
          <a:p>
            <a:pPr marL="171450" indent="-171450">
              <a:buFont typeface="Arial" panose="020B0604020202020204" pitchFamily="34" charset="0"/>
              <a:buChar char="•"/>
            </a:pPr>
            <a:r>
              <a:rPr lang="en-US" sz="1050" b="0" baseline="0" dirty="0"/>
              <a:t>A stage gate review is an execution review, focused on the current year.  This chart is an overview of the Project intended as a quick summary and to provide context for the following stage gate charts.</a:t>
            </a:r>
          </a:p>
          <a:p>
            <a:pPr marL="171450" indent="-171450">
              <a:buFont typeface="Arial" panose="020B0604020202020204" pitchFamily="34" charset="0"/>
              <a:buChar char="•"/>
            </a:pPr>
            <a:r>
              <a:rPr lang="en-US" sz="1050" b="0" baseline="0" dirty="0"/>
              <a:t>Include the last chart update in the top left corner (DD-MMM-YY).</a:t>
            </a:r>
          </a:p>
          <a:p>
            <a:pPr marL="171450" indent="-171450">
              <a:buFont typeface="Arial" panose="020B0604020202020204" pitchFamily="34" charset="0"/>
              <a:buChar char="•"/>
            </a:pPr>
            <a:r>
              <a:rPr lang="en-US" sz="1050" b="0" baseline="0" dirty="0"/>
              <a:t>Calibri (Body) Font, minimum 10.  Quadrant titles Arial 14.</a:t>
            </a:r>
            <a:endParaRPr lang="en-US" sz="1050" b="1" dirty="0"/>
          </a:p>
          <a:p>
            <a:endParaRPr lang="en-US" sz="800" b="1" dirty="0"/>
          </a:p>
          <a:p>
            <a:r>
              <a:rPr lang="en-US" sz="1050" b="1" baseline="0" dirty="0"/>
              <a:t>Summary Quad: </a:t>
            </a:r>
          </a:p>
          <a:p>
            <a:pPr marL="171450" indent="-171450">
              <a:buFont typeface="Arial" panose="020B0604020202020204" pitchFamily="34" charset="0"/>
              <a:buChar char="•"/>
            </a:pPr>
            <a:r>
              <a:rPr lang="en-US" sz="1050" baseline="0" dirty="0"/>
              <a:t>Project Goal:  What are you trying to do? </a:t>
            </a:r>
          </a:p>
          <a:p>
            <a:pPr marL="171450" indent="-171450">
              <a:buFont typeface="Arial" panose="020B0604020202020204" pitchFamily="34" charset="0"/>
              <a:buChar char="•"/>
            </a:pPr>
            <a:r>
              <a:rPr lang="en-US" sz="1050" baseline="0" dirty="0"/>
              <a:t>Project Impact:  What increased capability will this project provide the Soldier that is not currently provided?</a:t>
            </a:r>
          </a:p>
          <a:p>
            <a:pPr marL="171450" indent="-171450">
              <a:buFont typeface="Arial" panose="020B0604020202020204" pitchFamily="34" charset="0"/>
              <a:buChar char="•"/>
            </a:pPr>
            <a:r>
              <a:rPr lang="en-US" sz="1050" baseline="0" dirty="0"/>
              <a:t>Project Risks:  issues/risk to the project that could delay the transition of the project</a:t>
            </a:r>
          </a:p>
          <a:p>
            <a:pPr marL="171450" indent="-171450">
              <a:buFont typeface="Arial" panose="020B0604020202020204" pitchFamily="34" charset="0"/>
              <a:buChar char="•"/>
            </a:pPr>
            <a:r>
              <a:rPr lang="en-US" sz="1050" baseline="0" dirty="0"/>
              <a:t>In-House Partners:  What organizations are providing support to the overall project development? </a:t>
            </a:r>
          </a:p>
          <a:p>
            <a:pPr marL="171450" indent="-171450">
              <a:buFont typeface="Arial" panose="020B0604020202020204" pitchFamily="34" charset="0"/>
              <a:buChar char="•"/>
            </a:pPr>
            <a:r>
              <a:rPr lang="en-US" sz="1050" baseline="0" dirty="0"/>
              <a:t>Out-House Partners:  What organization (Industry, Academia) are providing support to the overall project development?  </a:t>
            </a:r>
          </a:p>
          <a:p>
            <a:pPr marL="171450" indent="-171450">
              <a:buFont typeface="Arial" panose="020B0604020202020204" pitchFamily="34" charset="0"/>
              <a:buChar char="•"/>
            </a:pPr>
            <a:endParaRPr lang="en-US" sz="1050" b="0" kern="1200" baseline="0" dirty="0">
              <a:solidFill>
                <a:schemeClr val="tx1"/>
              </a:solidFill>
              <a:effectLst/>
            </a:endParaRPr>
          </a:p>
          <a:p>
            <a:r>
              <a:rPr lang="en-US" sz="1050" b="1" dirty="0"/>
              <a:t>TECHNICAL</a:t>
            </a:r>
            <a:r>
              <a:rPr lang="en-US" sz="1050" b="1" baseline="0" dirty="0"/>
              <a:t> APPROACH Quad</a:t>
            </a:r>
            <a:r>
              <a:rPr lang="en-US" sz="1050" b="1" dirty="0"/>
              <a:t>:</a:t>
            </a:r>
            <a:endParaRPr lang="en-US" sz="1050" b="0" dirty="0"/>
          </a:p>
          <a:p>
            <a:pPr marL="171450" indent="-171450">
              <a:buFont typeface="Arial" panose="020B0604020202020204" pitchFamily="34" charset="0"/>
              <a:buChar char="•"/>
            </a:pPr>
            <a:r>
              <a:rPr lang="en-US" sz="1050" b="0" dirty="0"/>
              <a:t>How is it</a:t>
            </a:r>
            <a:r>
              <a:rPr lang="en-US" sz="1050" b="0" baseline="0" dirty="0"/>
              <a:t> done today?</a:t>
            </a:r>
          </a:p>
          <a:p>
            <a:pPr marL="628650" lvl="1" indent="-171450">
              <a:buFont typeface="Arial" panose="020B0604020202020204" pitchFamily="34" charset="0"/>
              <a:buChar char="•"/>
            </a:pPr>
            <a:r>
              <a:rPr lang="en-US" sz="1050" b="0" baseline="0" dirty="0"/>
              <a:t>Don’t try to undersell or be too negative to make your approach seem better in comparison.  Be truthful but also uncover the deficiencies.</a:t>
            </a:r>
          </a:p>
          <a:p>
            <a:pPr marL="628650" lvl="1" indent="-171450">
              <a:buFont typeface="Arial" panose="020B0604020202020204" pitchFamily="34" charset="0"/>
              <a:buChar char="•"/>
            </a:pPr>
            <a:endParaRPr lang="en-US" sz="1050" b="0" baseline="0" dirty="0"/>
          </a:p>
          <a:p>
            <a:pPr marL="171450" indent="-171450">
              <a:buFont typeface="Arial" panose="020B0604020202020204" pitchFamily="34" charset="0"/>
              <a:buChar char="•"/>
            </a:pPr>
            <a:r>
              <a:rPr lang="en-US" sz="1050" b="0" dirty="0"/>
              <a:t>What are the limitations/gaps?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i="0" kern="1200" dirty="0">
                <a:solidFill>
                  <a:schemeClr val="tx1"/>
                </a:solidFill>
                <a:effectLst/>
                <a:latin typeface="+mn-lt"/>
                <a:ea typeface="+mn-ea"/>
                <a:cs typeface="+mn-cs"/>
              </a:rPr>
              <a:t>Identify and describe the relevant physical constraints that need to be overcome in the technology development (e.g., velocity, weight, bandwidth, data. etc.) – </a:t>
            </a:r>
            <a:endParaRPr lang="en-US" sz="1200" i="1" kern="1200" dirty="0">
              <a:solidFill>
                <a:schemeClr val="tx1"/>
              </a:solidFill>
              <a:effectLst/>
              <a:latin typeface="+mn-lt"/>
              <a:ea typeface="+mn-ea"/>
              <a:cs typeface="+mn-cs"/>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i="0" kern="1200" dirty="0">
                <a:solidFill>
                  <a:schemeClr val="tx1"/>
                </a:solidFill>
                <a:effectLst/>
                <a:latin typeface="+mn-lt"/>
                <a:ea typeface="+mn-ea"/>
                <a:cs typeface="+mn-cs"/>
              </a:rPr>
              <a:t>Addressing why the challenges are difficult to solve is a question that asks and sheds light on “Why can’t someone else just go do it?”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i="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050" b="0" dirty="0"/>
              <a:t>What’s new in your approach?</a:t>
            </a:r>
          </a:p>
          <a:p>
            <a:pPr marL="628650" lvl="1" indent="-171450">
              <a:buFont typeface="Arial" panose="020B0604020202020204" pitchFamily="34" charset="0"/>
              <a:buChar char="•"/>
            </a:pPr>
            <a:r>
              <a:rPr lang="en-US" sz="1200" i="0" kern="1200" dirty="0">
                <a:solidFill>
                  <a:schemeClr val="tx1"/>
                </a:solidFill>
                <a:effectLst/>
                <a:latin typeface="+mn-lt"/>
                <a:ea typeface="+mn-ea"/>
                <a:cs typeface="+mn-cs"/>
              </a:rPr>
              <a:t>This is an ‘outside view’ question that confronts the possibility that there are lots of smart people around, none of them have done this, and there are probably good reasons why. </a:t>
            </a:r>
            <a:endParaRPr lang="en-US" sz="1200" i="1"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i="0" kern="1200" dirty="0">
                <a:solidFill>
                  <a:schemeClr val="tx1"/>
                </a:solidFill>
                <a:effectLst/>
                <a:latin typeface="+mn-lt"/>
                <a:ea typeface="+mn-ea"/>
                <a:cs typeface="+mn-cs"/>
              </a:rPr>
              <a:t>You should know the reasons before you start, and explanations like "they weren't smart enough" or "they simply never thought about this topic" are probably incorrect.</a:t>
            </a:r>
            <a:endParaRPr lang="en-US" sz="1200" i="1"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i="0" kern="1200" dirty="0">
                <a:solidFill>
                  <a:schemeClr val="tx1"/>
                </a:solidFill>
                <a:effectLst/>
                <a:latin typeface="+mn-lt"/>
                <a:ea typeface="+mn-ea"/>
                <a:cs typeface="+mn-cs"/>
              </a:rPr>
              <a:t>One answer may be that technology has advanced to the point where a new material or signal processing algorithm now enables the feasibility of an approach that was previously unsuccessful.  </a:t>
            </a:r>
            <a:endParaRPr lang="en-US" sz="1200" i="1" kern="1200" dirty="0">
              <a:solidFill>
                <a:schemeClr val="tx1"/>
              </a:solidFill>
              <a:effectLst/>
              <a:latin typeface="+mn-lt"/>
              <a:ea typeface="+mn-ea"/>
              <a:cs typeface="+mn-cs"/>
            </a:endParaRPr>
          </a:p>
          <a:p>
            <a:pPr marL="628650" lvl="1" indent="-171450">
              <a:buFont typeface="Arial" panose="020B0604020202020204" pitchFamily="34" charset="0"/>
              <a:buChar char="•"/>
            </a:pPr>
            <a:endParaRPr lang="en-US" sz="1050" b="0" dirty="0"/>
          </a:p>
          <a:p>
            <a:pPr marL="0" indent="0">
              <a:buFont typeface="Arial" panose="020B0604020202020204" pitchFamily="34" charset="0"/>
              <a:buNone/>
            </a:pPr>
            <a:endParaRPr lang="en-US" sz="800" b="1" kern="1200" baseline="0" dirty="0">
              <a:solidFill>
                <a:schemeClr val="tx1"/>
              </a:solidFill>
              <a:effectLst/>
            </a:endParaRPr>
          </a:p>
          <a:p>
            <a:pPr marL="0" indent="0">
              <a:buFont typeface="Arial" panose="020B0604020202020204" pitchFamily="34" charset="0"/>
              <a:buNone/>
            </a:pPr>
            <a:r>
              <a:rPr lang="en-US" sz="1050" b="1" kern="1200" baseline="0" dirty="0">
                <a:solidFill>
                  <a:schemeClr val="tx1"/>
                </a:solidFill>
                <a:effectLst/>
              </a:rPr>
              <a:t>COST AND SCHEDULE quad: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dirty="0">
                <a:solidFill>
                  <a:schemeClr val="tx1"/>
                </a:solidFill>
                <a:effectLst/>
              </a:rPr>
              <a:t>Do not deviate from the task titles</a:t>
            </a:r>
            <a:r>
              <a:rPr lang="en-US" sz="1050" kern="1200" baseline="0" dirty="0">
                <a:solidFill>
                  <a:schemeClr val="tx1"/>
                </a:solidFill>
                <a:effectLst/>
              </a:rPr>
              <a:t> associated with the Program Element and Project Number.  If you have questions speak to your Technical Director’s office or MIOs.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baseline="0" dirty="0">
                <a:solidFill>
                  <a:schemeClr val="tx1"/>
                </a:solidFill>
                <a:effectLst/>
              </a:rPr>
              <a:t>Task titles must map to Task titles in L2 Roadmap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baseline="0" dirty="0">
                <a:solidFill>
                  <a:schemeClr val="tx1"/>
                </a:solidFill>
                <a:effectLst/>
              </a:rPr>
              <a:t>Enter only ending TRLs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baseline="0" dirty="0">
                <a:solidFill>
                  <a:schemeClr val="tx1"/>
                </a:solidFill>
                <a:effectLst/>
              </a:rPr>
              <a:t>Enter dollar ($) values as shown ($M, XX.X)</a:t>
            </a:r>
            <a:endParaRPr lang="en-US" sz="1050" kern="1200" dirty="0">
              <a:solidFill>
                <a:schemeClr val="tx1"/>
              </a:solidFill>
              <a:effectLs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dirty="0">
                <a:solidFill>
                  <a:schemeClr val="tx1"/>
                </a:solidFill>
                <a:effectLst/>
              </a:rPr>
              <a:t>Need to ensure we are documenting leveraged resources such as reimbursable work, cooperative work with sister services, DARPA, etc. Out year may only be an estimate.  Keep</a:t>
            </a:r>
            <a:r>
              <a:rPr lang="en-US" sz="1050" kern="1200" baseline="0" dirty="0">
                <a:solidFill>
                  <a:schemeClr val="tx1"/>
                </a:solidFill>
                <a:effectLst/>
              </a:rPr>
              <a:t> current year accurate.</a:t>
            </a:r>
          </a:p>
          <a:p>
            <a:pPr marR="0" lvl="0" algn="l" defTabSz="914400" rtl="0" eaLnBrk="1" fontAlgn="auto" latinLnBrk="0" hangingPunct="1">
              <a:lnSpc>
                <a:spcPct val="100000"/>
              </a:lnSpc>
              <a:spcBef>
                <a:spcPts val="0"/>
              </a:spcBef>
              <a:spcAft>
                <a:spcPts val="0"/>
              </a:spcAft>
              <a:buClrTx/>
              <a:buSzTx/>
              <a:tabLst/>
              <a:defRPr/>
            </a:pPr>
            <a:endParaRPr lang="en-US" sz="800" kern="1200" dirty="0">
              <a:solidFill>
                <a:schemeClr val="tx1"/>
              </a:solidFill>
              <a:effectLst/>
            </a:endParaRPr>
          </a:p>
          <a:p>
            <a:pPr marL="0" indent="0">
              <a:buFont typeface="Arial" panose="020B0604020202020204" pitchFamily="34" charset="0"/>
              <a:buNone/>
            </a:pPr>
            <a:r>
              <a:rPr lang="en-US" sz="1050" b="1" kern="1200" baseline="0" dirty="0">
                <a:solidFill>
                  <a:schemeClr val="tx1"/>
                </a:solidFill>
                <a:effectLst/>
              </a:rPr>
              <a:t>PROGRESS Quad:</a:t>
            </a:r>
            <a:endParaRPr lang="en-US" sz="1050" b="0" kern="1200" baseline="0" dirty="0">
              <a:solidFill>
                <a:schemeClr val="tx1"/>
              </a:solidFill>
              <a:effectLst/>
            </a:endParaRPr>
          </a:p>
          <a:p>
            <a:pPr marL="171450" indent="-171450">
              <a:buFont typeface="Arial" panose="020B0604020202020204" pitchFamily="34" charset="0"/>
              <a:buChar char="•"/>
            </a:pPr>
            <a:r>
              <a:rPr lang="en-US" sz="1050" b="0" kern="1200" baseline="0" dirty="0">
                <a:solidFill>
                  <a:schemeClr val="tx1"/>
                </a:solidFill>
                <a:effectLst/>
              </a:rPr>
              <a:t>Include Soldier juries as often as possible.</a:t>
            </a:r>
          </a:p>
          <a:p>
            <a:pPr marL="171450" indent="-171450">
              <a:buFont typeface="Arial" panose="020B0604020202020204" pitchFamily="34" charset="0"/>
              <a:buChar char="•"/>
            </a:pPr>
            <a:r>
              <a:rPr lang="en-US" sz="1050" b="0" kern="1200" baseline="0" dirty="0">
                <a:solidFill>
                  <a:schemeClr val="tx1"/>
                </a:solidFill>
                <a:effectLst/>
              </a:rPr>
              <a:t>Which Knowledge Point (KP) or Experiment or Decision Point (DP) was accomplished (see slide 3) ?  What is projected in the next six months?</a:t>
            </a:r>
            <a:endParaRPr lang="en-US" sz="1050" b="1" kern="1200" baseline="0" dirty="0">
              <a:solidFill>
                <a:schemeClr val="tx1"/>
              </a:solidFill>
              <a:effectLst/>
            </a:endParaRPr>
          </a:p>
          <a:p>
            <a:pPr marL="0" indent="0">
              <a:buFont typeface="Arial" panose="020B0604020202020204" pitchFamily="34" charset="0"/>
              <a:buNone/>
            </a:pPr>
            <a:endParaRPr lang="en-US" sz="1050" b="0" baseline="0" dirty="0"/>
          </a:p>
          <a:p>
            <a:pPr marL="171450" indent="-171450">
              <a:buFont typeface="Arial" panose="020B0604020202020204" pitchFamily="34" charset="0"/>
              <a:buChar char="•"/>
            </a:pPr>
            <a:endParaRPr lang="en-US" sz="1050" b="1"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128EEDA-85A3-46C1-A86B-AE0676A2FFBD}"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684492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pPr algn="ctr">
              <a:lnSpc>
                <a:spcPct val="150000"/>
              </a:lnSpc>
              <a:defRPr/>
            </a:pPr>
            <a:r>
              <a:rPr lang="en-US" sz="1200" b="1" i="1" dirty="0">
                <a:solidFill>
                  <a:srgbClr val="000000">
                    <a:lumMod val="65000"/>
                    <a:lumOff val="35000"/>
                  </a:srgbClr>
                </a:solidFill>
                <a:latin typeface="Arial" panose="020B0604020202020204" pitchFamily="34" charset="0"/>
                <a:cs typeface="Arial" panose="020B0604020202020204" pitchFamily="34" charset="0"/>
              </a:rPr>
              <a:t>Include freeform slides </a:t>
            </a:r>
            <a:r>
              <a:rPr lang="en-US" sz="1200" i="1" dirty="0">
                <a:solidFill>
                  <a:srgbClr val="000000">
                    <a:lumMod val="65000"/>
                    <a:lumOff val="35000"/>
                  </a:srgbClr>
                </a:solidFill>
                <a:latin typeface="Arial" panose="020B0604020202020204" pitchFamily="34" charset="0"/>
                <a:cs typeface="Arial" panose="020B0604020202020204" pitchFamily="34" charset="0"/>
              </a:rPr>
              <a:t>to </a:t>
            </a:r>
            <a:r>
              <a:rPr lang="en-US" sz="1200" i="1" dirty="0">
                <a:solidFill>
                  <a:srgbClr val="FF0000"/>
                </a:solidFill>
                <a:latin typeface="Arial" panose="020B0604020202020204" pitchFamily="34" charset="0"/>
                <a:cs typeface="Arial" panose="020B0604020202020204" pitchFamily="34" charset="0"/>
              </a:rPr>
              <a:t>show task leads and team structure</a:t>
            </a:r>
            <a:r>
              <a:rPr lang="en-US" sz="1200" i="1" dirty="0">
                <a:solidFill>
                  <a:srgbClr val="000000">
                    <a:lumMod val="65000"/>
                    <a:lumOff val="35000"/>
                  </a:srgbClr>
                </a:solidFill>
                <a:latin typeface="Arial" panose="020B0604020202020204" pitchFamily="34" charset="0"/>
                <a:cs typeface="Arial" panose="020B0604020202020204" pitchFamily="34" charset="0"/>
              </a:rPr>
              <a:t>, discuss the technology, who’s doing what </a:t>
            </a:r>
            <a:r>
              <a:rPr lang="en-US" sz="1200" i="1" dirty="0">
                <a:solidFill>
                  <a:srgbClr val="FF0000"/>
                </a:solidFill>
                <a:latin typeface="Arial" panose="020B0604020202020204" pitchFamily="34" charset="0"/>
                <a:cs typeface="Arial" panose="020B0604020202020204" pitchFamily="34" charset="0"/>
              </a:rPr>
              <a:t>outside of ERDC  </a:t>
            </a:r>
            <a:r>
              <a:rPr lang="en-US" sz="1200" i="1" dirty="0">
                <a:solidFill>
                  <a:srgbClr val="000000">
                    <a:lumMod val="65000"/>
                    <a:lumOff val="35000"/>
                  </a:srgbClr>
                </a:solidFill>
                <a:latin typeface="Arial" panose="020B0604020202020204" pitchFamily="34" charset="0"/>
                <a:cs typeface="Arial" panose="020B0604020202020204" pitchFamily="34" charset="0"/>
              </a:rPr>
              <a:t>(assessment of research across the S&amp;T community – other services, DARPA </a:t>
            </a:r>
            <a:r>
              <a:rPr lang="en-US" sz="1200" i="1" dirty="0" err="1">
                <a:solidFill>
                  <a:srgbClr val="000000">
                    <a:lumMod val="65000"/>
                    <a:lumOff val="35000"/>
                  </a:srgbClr>
                </a:solidFill>
                <a:latin typeface="Arial" panose="020B0604020202020204" pitchFamily="34" charset="0"/>
                <a:cs typeface="Arial" panose="020B0604020202020204" pitchFamily="34" charset="0"/>
              </a:rPr>
              <a:t>etc</a:t>
            </a:r>
            <a:r>
              <a:rPr lang="en-US" sz="1200" i="1" dirty="0">
                <a:solidFill>
                  <a:srgbClr val="000000">
                    <a:lumMod val="65000"/>
                    <a:lumOff val="35000"/>
                  </a:srgbClr>
                </a:solidFill>
                <a:latin typeface="Arial" panose="020B0604020202020204" pitchFamily="34" charset="0"/>
                <a:cs typeface="Arial" panose="020B0604020202020204" pitchFamily="34" charset="0"/>
              </a:rPr>
              <a:t>)? How much resources are they investing and how do you plan on leveraging?</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898747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Heilmeier question –</a:t>
            </a:r>
            <a:r>
              <a:rPr lang="en-US" b="1" dirty="0"/>
              <a:t> </a:t>
            </a:r>
            <a:r>
              <a:rPr lang="en-US" sz="1200" b="0" i="0" kern="1200" dirty="0">
                <a:solidFill>
                  <a:schemeClr val="tx1"/>
                </a:solidFill>
                <a:effectLst/>
                <a:latin typeface="+mn-lt"/>
                <a:ea typeface="+mn-ea"/>
                <a:cs typeface="+mn-cs"/>
              </a:rPr>
              <a:t>How is it done today, and what are the limits of current practice?</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DoD Joint Capability Areas (e.g. battlespace awareness, risk mitigation, logistical support, and partnership building) require hydrologic information in order to effectively accomplish their mission. </a:t>
            </a:r>
          </a:p>
          <a:p>
            <a:pPr marL="628650" lvl="1"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This includes: wet</a:t>
            </a:r>
            <a:r>
              <a:rPr lang="en-US" sz="1200" b="0" i="0" kern="1200" baseline="0" dirty="0">
                <a:solidFill>
                  <a:schemeClr val="tx1"/>
                </a:solidFill>
                <a:effectLst/>
                <a:latin typeface="+mn-lt"/>
                <a:ea typeface="+mn-ea"/>
                <a:cs typeface="+mn-cs"/>
              </a:rPr>
              <a:t> gap crossings; augmented reality; autonomous maneuver; IED detection; flood risk and exposure; climate extremes; contaminant fate and transport; navigability of waterways; off-grid power generation; bridging; fording; base site identification; climate security; water security; food security; drought mitigation; water diplomacy, etc.</a:t>
            </a:r>
            <a:endParaRPr lang="en-US" sz="1200" b="0" i="0" kern="1200" dirty="0">
              <a:solidFill>
                <a:schemeClr val="tx1"/>
              </a:solidFill>
              <a:effectLst/>
              <a:latin typeface="+mn-lt"/>
              <a:ea typeface="+mn-ea"/>
              <a:cs typeface="+mn-cs"/>
            </a:endParaRP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There is no authoritative DoD enterprise solution to assess hydrologic impacts on military operations.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As a result, Army needs within the hydrologic domain are currently addressed via ad hoc requests for information through the USACE </a:t>
            </a:r>
            <a:r>
              <a:rPr lang="en-US" sz="1200" b="0" i="0" kern="1200" dirty="0" err="1">
                <a:solidFill>
                  <a:schemeClr val="tx1"/>
                </a:solidFill>
                <a:effectLst/>
                <a:latin typeface="+mn-lt"/>
                <a:ea typeface="+mn-ea"/>
                <a:cs typeface="+mn-cs"/>
              </a:rPr>
              <a:t>Reachback</a:t>
            </a:r>
            <a:r>
              <a:rPr lang="en-US" sz="1200" b="0" i="0" kern="1200" dirty="0">
                <a:solidFill>
                  <a:schemeClr val="tx1"/>
                </a:solidFill>
                <a:effectLst/>
                <a:latin typeface="+mn-lt"/>
                <a:ea typeface="+mn-ea"/>
                <a:cs typeface="+mn-cs"/>
              </a:rPr>
              <a:t> Operations Center (UROC).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The current status quo relies heavily on subject matter expertise and involves lengthy response times. This approach does not scale appropriately to meet the demands of potential large scale conflicts.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Future autonomous and semi-autonomous systems will require extensive environmental information to operate effectively on the battlefield. Dynamically changing weather impacts are difficult to assess in data sparse areas, particularly in a disconnected environment such as a battlefield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An operational global hydro-terrestrial modeling framework is needed to better support the DoD Joint Capability Areas with continuous modeling and simulation results available anywhere in the world on demand. </a:t>
            </a:r>
          </a:p>
          <a:p>
            <a:pPr marL="171450" indent="-171450" rtl="0" fontAlgn="base">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rtl="0" fontAlgn="base">
              <a:buFont typeface="Arial" panose="020B0604020202020204" pitchFamily="34" charset="0"/>
              <a:buNone/>
            </a:pPr>
            <a:r>
              <a:rPr lang="en-US" sz="1200" b="1" i="0" kern="1200" dirty="0">
                <a:solidFill>
                  <a:schemeClr val="tx1"/>
                </a:solidFill>
                <a:effectLst/>
                <a:latin typeface="+mn-lt"/>
                <a:ea typeface="+mn-ea"/>
                <a:cs typeface="+mn-cs"/>
              </a:rPr>
              <a:t>REQUIREMENT:</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"Army and DOD policy documents place specific responsibility on the USACE as the director and monitor for Army programs in the atmospheric, topographic, hydrographic and terrestrial sciences. This includes providing simulation and visualization of environmental effects on Army assets; supporting and conducting relevant RDT&amp;E activities to provide hydrological studies, forecasts, decision aids, and exploitation tools for military training, operations, and emergency response; and operationalizing and transitioning appropriate technologies to the USAF in support of Army operations. Outside the United States, USACE provides support through modest reimbursable efforts or engineering </a:t>
            </a:r>
            <a:r>
              <a:rPr lang="en-US" sz="1200" b="0" i="0" kern="1200" dirty="0" err="1">
                <a:solidFill>
                  <a:schemeClr val="tx1"/>
                </a:solidFill>
                <a:effectLst/>
                <a:latin typeface="+mn-lt"/>
                <a:ea typeface="+mn-ea"/>
                <a:cs typeface="+mn-cs"/>
              </a:rPr>
              <a:t>reachback</a:t>
            </a:r>
            <a:r>
              <a:rPr lang="en-US" sz="1200" b="0" i="0" kern="1200" dirty="0">
                <a:solidFill>
                  <a:schemeClr val="tx1"/>
                </a:solidFill>
                <a:effectLst/>
                <a:latin typeface="+mn-lt"/>
                <a:ea typeface="+mn-ea"/>
                <a:cs typeface="+mn-cs"/>
              </a:rPr>
              <a:t> activities. Alignment of organization strengths and core competencies is needed to field best-in-class tools that provide authoritative information for advanced decision making in support of DOD and USG requirements globally."</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228868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Similar to Heilmeier question -</a:t>
            </a:r>
            <a:r>
              <a:rPr lang="en-US" b="1" dirty="0"/>
              <a:t> </a:t>
            </a:r>
            <a:r>
              <a:rPr lang="en-US" sz="1200" b="0" i="0" kern="1200" dirty="0">
                <a:solidFill>
                  <a:schemeClr val="tx1"/>
                </a:solidFill>
                <a:effectLst/>
                <a:latin typeface="+mn-lt"/>
                <a:ea typeface="+mn-ea"/>
                <a:cs typeface="+mn-cs"/>
              </a:rPr>
              <a:t>What is new in your approach and why do you think it will be successful? Who cares? If you are successful, what difference will it make? What are the risks?</a:t>
            </a:r>
          </a:p>
          <a:p>
            <a:r>
              <a:rPr lang="en-US" sz="1200" b="0" i="0" kern="1200" dirty="0">
                <a:solidFill>
                  <a:schemeClr val="tx1"/>
                </a:solidFill>
                <a:effectLst/>
                <a:latin typeface="+mn-lt"/>
                <a:ea typeface="+mn-ea"/>
                <a:cs typeface="+mn-cs"/>
              </a:rPr>
              <a:t>How much will it cost? How long will it take?</a:t>
            </a:r>
          </a:p>
          <a:p>
            <a:endParaRPr lang="en-US" dirty="0"/>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661033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Similar to Heilmeier question -</a:t>
            </a:r>
            <a:r>
              <a:rPr lang="en-US" b="1" dirty="0"/>
              <a:t> </a:t>
            </a:r>
            <a:r>
              <a:rPr lang="en-US" sz="1200" b="0" i="0" kern="1200" dirty="0">
                <a:solidFill>
                  <a:schemeClr val="tx1"/>
                </a:solidFill>
                <a:effectLst/>
                <a:latin typeface="+mn-lt"/>
                <a:ea typeface="+mn-ea"/>
                <a:cs typeface="+mn-cs"/>
              </a:rPr>
              <a:t>What is new in your approach and why do you think it will be successful? Who cares? If you are successful, what difference will it make? What are the risks?</a:t>
            </a:r>
          </a:p>
          <a:p>
            <a:r>
              <a:rPr lang="en-US" sz="1200" b="0" i="0" kern="1200" dirty="0">
                <a:solidFill>
                  <a:schemeClr val="tx1"/>
                </a:solidFill>
                <a:effectLst/>
                <a:latin typeface="+mn-lt"/>
                <a:ea typeface="+mn-ea"/>
                <a:cs typeface="+mn-cs"/>
              </a:rPr>
              <a:t>How much will it cost? How long will it take?</a:t>
            </a:r>
          </a:p>
          <a:p>
            <a:endParaRPr lang="en-US" dirty="0"/>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1309347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631257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889641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79379" y="4400550"/>
            <a:ext cx="6157607" cy="3600450"/>
          </a:xfrm>
        </p:spPr>
        <p:txBody>
          <a:bodyPr>
            <a:normAutofit fontScale="92500" lnSpcReduction="20000"/>
          </a:bodyPr>
          <a:lstStyle/>
          <a:p>
            <a:r>
              <a:rPr lang="en-US" b="1" dirty="0"/>
              <a:t>Ensure all </a:t>
            </a:r>
            <a:r>
              <a:rPr lang="en-US" sz="1200" b="1" dirty="0">
                <a:solidFill>
                  <a:prstClr val="black"/>
                </a:solidFill>
              </a:rPr>
              <a:t>S&amp;T Project TRL Demonstrations are captured over the life of the project in chronological order.  While</a:t>
            </a:r>
            <a:r>
              <a:rPr lang="en-US" sz="1200" b="1" baseline="0" dirty="0">
                <a:solidFill>
                  <a:prstClr val="black"/>
                </a:solidFill>
              </a:rPr>
              <a:t> the e</a:t>
            </a:r>
            <a:r>
              <a:rPr lang="en-US" sz="1200" b="1" dirty="0">
                <a:solidFill>
                  <a:prstClr val="black"/>
                </a:solidFill>
              </a:rPr>
              <a:t>mphasis of this slide</a:t>
            </a:r>
            <a:r>
              <a:rPr lang="en-US" sz="1200" b="1" baseline="0" dirty="0">
                <a:solidFill>
                  <a:prstClr val="black"/>
                </a:solidFill>
              </a:rPr>
              <a:t> is on current and following year, prior FY completions should be reflected if they were completed after the September Stage Gate submission. Provide complete stage gate table for the entire life of the project in backups.</a:t>
            </a:r>
          </a:p>
          <a:p>
            <a:endParaRPr lang="en-US" sz="1200" b="1" baseline="0" dirty="0">
              <a:solidFill>
                <a:prstClr val="black"/>
              </a:solidFill>
            </a:endParaRPr>
          </a:p>
          <a:p>
            <a:pPr defTabSz="915772">
              <a:defRPr/>
            </a:pPr>
            <a:r>
              <a:rPr lang="en-US" i="1" dirty="0"/>
              <a:t>Any key milestone on the program’s critical path that produces an output that a decision maker uses to determine if the program can move to the next phase or if adjustments are required.  Examples, at a minimum, include major system engineering milestones (i.e., PDR and CDR), any change in TRL, all planned demonstrations (whether or not they result in a TRL change), and critical knowledge points (example would be if M&amp;S was required to show technical feasibility to reduce technical risk) (proposed) </a:t>
            </a:r>
            <a:endParaRPr lang="en-US" b="1" i="1" baseline="0" dirty="0">
              <a:solidFill>
                <a:srgbClr val="FF0000"/>
              </a:solidFill>
            </a:endParaRPr>
          </a:p>
          <a:p>
            <a:endParaRPr lang="en-US" b="1" i="1" baseline="0" dirty="0">
              <a:solidFill>
                <a:srgbClr val="FF0000"/>
              </a:solidFill>
            </a:endParaRPr>
          </a:p>
          <a:p>
            <a:r>
              <a:rPr lang="en-US" b="1" dirty="0"/>
              <a:t>In stage-gate processes decisions are made based on the knowledge and information developed during the preceding phase.</a:t>
            </a:r>
          </a:p>
          <a:p>
            <a:r>
              <a:rPr lang="en-US" b="1" dirty="0"/>
              <a:t>Decision Point:  Project Go/No Go Leadership decision points.  Decision Points are “Gates” the decision points for whether or not to proceed to the next stage.</a:t>
            </a:r>
          </a:p>
          <a:p>
            <a:endParaRPr lang="en-US" b="1" i="1" baseline="0" dirty="0"/>
          </a:p>
          <a:p>
            <a:r>
              <a:rPr lang="en-US" b="1" i="1" baseline="0" dirty="0"/>
              <a:t>Examples of Stage gates: </a:t>
            </a:r>
          </a:p>
          <a:p>
            <a:r>
              <a:rPr lang="en-US" b="0" i="1" baseline="0" dirty="0"/>
              <a:t>Transition Agreement Status (Gate) </a:t>
            </a:r>
          </a:p>
          <a:p>
            <a:r>
              <a:rPr lang="en-US" b="0" i="1" baseline="0" dirty="0"/>
              <a:t>Key Decision Points (Gate)</a:t>
            </a:r>
          </a:p>
          <a:p>
            <a:r>
              <a:rPr lang="en-US" b="0" i="1" baseline="0" dirty="0"/>
              <a:t>Key Knowledge Points (Stage)</a:t>
            </a:r>
          </a:p>
          <a:p>
            <a:r>
              <a:rPr lang="en-US" b="0" i="1" baseline="0" dirty="0"/>
              <a:t>Insertion Points  (Stage)</a:t>
            </a:r>
          </a:p>
          <a:p>
            <a:r>
              <a:rPr lang="en-US" b="0" i="1" baseline="0" dirty="0"/>
              <a:t>Key Experiments (Stage)</a:t>
            </a:r>
          </a:p>
          <a:p>
            <a:r>
              <a:rPr lang="en-US" b="0" i="1" baseline="0" dirty="0"/>
              <a:t>Changes/Approved TRL updates (Gate) </a:t>
            </a:r>
          </a:p>
          <a:p>
            <a:r>
              <a:rPr lang="en-US" b="0" i="1" baseline="0" dirty="0"/>
              <a:t>All Demonstrations (Senior Leader should be aware of) (Stage)</a:t>
            </a:r>
          </a:p>
          <a:p>
            <a:endParaRPr lang="en-US" b="1"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128EEDA-85A3-46C1-A86B-AE0676A2FFBD}"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940364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Master" Target="../slideMasters/slideMaster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E34B-10C7-46AD-BCCD-9D45515620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AEB142-2E0D-4AAC-A622-E71F07B29F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D7C8E4-407C-432A-87AF-BB3FD01B5106}"/>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DAA2C668-4346-4DB6-BF30-2760B1BD7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ABB1C1-1EE2-432F-8ABE-1F88D64D88D5}"/>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423993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E7E3-D1F5-4BA3-9F1E-9CFD121D4C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76EF6E-9D52-4133-B8DC-79D58DECE1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5CA4BF-CE26-47CB-B0D3-1101900C9620}"/>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2F3AE455-7407-4B33-84DA-4B1BAFF9D1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D71B52-7E62-499A-9D8F-6ABCABDDDBFE}"/>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4175679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5AAA76-DC4D-4FD1-9016-E42EFE2987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B38BCE-2EBE-47C3-B2D1-017E982518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EAB5B9-0E81-42EB-94D3-A0498B68C543}"/>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CD89FEBC-D33A-42B7-A5EA-8D55A2DE78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AA4104-7C6E-4856-9C9A-40784EB174C0}"/>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24400670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b="7416"/>
          <a:stretch/>
        </p:blipFill>
        <p:spPr>
          <a:xfrm>
            <a:off x="7501451" y="278040"/>
            <a:ext cx="3017743" cy="2095443"/>
          </a:xfrm>
          <a:prstGeom prst="rect">
            <a:avLst/>
          </a:prstGeom>
        </p:spPr>
      </p:pic>
      <p:pic>
        <p:nvPicPr>
          <p:cNvPr id="10" name="Picture 9">
            <a:extLst>
              <a:ext uri="{FF2B5EF4-FFF2-40B4-BE49-F238E27FC236}">
                <a16:creationId xmlns:a16="http://schemas.microsoft.com/office/drawing/2014/main" id="{9B86B6D9-8B54-6C42-A7E3-FB5369B6175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194275" y="4028718"/>
            <a:ext cx="2599272" cy="1822177"/>
          </a:xfrm>
          <a:prstGeom prst="rect">
            <a:avLst/>
          </a:prstGeom>
          <a:ln w="57150">
            <a:solidFill>
              <a:srgbClr val="CBCBCB"/>
            </a:solidFill>
          </a:ln>
        </p:spPr>
      </p:pic>
      <p:pic>
        <p:nvPicPr>
          <p:cNvPr id="12" name="Picture 11">
            <a:extLst>
              <a:ext uri="{FF2B5EF4-FFF2-40B4-BE49-F238E27FC236}">
                <a16:creationId xmlns:a16="http://schemas.microsoft.com/office/drawing/2014/main" id="{AC9686B7-07BB-5549-92C9-FE6667770B0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763513" y="4159241"/>
            <a:ext cx="1960105" cy="1800315"/>
          </a:xfrm>
          <a:prstGeom prst="rect">
            <a:avLst/>
          </a:prstGeom>
          <a:ln w="57150">
            <a:solidFill>
              <a:srgbClr val="CBCBCB"/>
            </a:solidFill>
          </a:ln>
        </p:spPr>
      </p:pic>
      <p:pic>
        <p:nvPicPr>
          <p:cNvPr id="13" name="Picture 12">
            <a:extLst>
              <a:ext uri="{FF2B5EF4-FFF2-40B4-BE49-F238E27FC236}">
                <a16:creationId xmlns:a16="http://schemas.microsoft.com/office/drawing/2014/main" id="{B2B30D00-BE96-8041-9732-C215A3B96B0B}"/>
              </a:ext>
            </a:extLst>
          </p:cNvPr>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9702701" y="501640"/>
            <a:ext cx="2098593" cy="1768356"/>
          </a:xfrm>
          <a:prstGeom prst="rect">
            <a:avLst/>
          </a:prstGeom>
          <a:ln w="57150">
            <a:solidFill>
              <a:srgbClr val="CBCBCB"/>
            </a:solidFill>
          </a:ln>
        </p:spPr>
      </p:pic>
      <p:pic>
        <p:nvPicPr>
          <p:cNvPr id="14" name="Picture 13">
            <a:extLst>
              <a:ext uri="{FF2B5EF4-FFF2-40B4-BE49-F238E27FC236}">
                <a16:creationId xmlns:a16="http://schemas.microsoft.com/office/drawing/2014/main" id="{89E9891A-C467-4042-8816-B3FD7A44E35A}"/>
              </a:ext>
            </a:extLst>
          </p:cNvPr>
          <p:cNvPicPr>
            <a:picLocks noChangeAspect="1"/>
          </p:cNvPicPr>
          <p:nvPr userDrawn="1"/>
        </p:nvPicPr>
        <p:blipFill rotWithShape="1">
          <a:blip r:embed="rId6" cstate="email">
            <a:extLst>
              <a:ext uri="{28A0092B-C50C-407E-A947-70E740481C1C}">
                <a14:useLocalDpi xmlns:a14="http://schemas.microsoft.com/office/drawing/2010/main"/>
              </a:ext>
            </a:extLst>
          </a:blip>
          <a:srcRect r="-3416"/>
          <a:stretch/>
        </p:blipFill>
        <p:spPr>
          <a:xfrm>
            <a:off x="8329977" y="2184878"/>
            <a:ext cx="3547367" cy="2175342"/>
          </a:xfrm>
          <a:prstGeom prst="rect">
            <a:avLst/>
          </a:prstGeom>
          <a:ln w="57150">
            <a:solidFill>
              <a:srgbClr val="CBCBCB"/>
            </a:solidFill>
          </a:ln>
        </p:spPr>
      </p:pic>
      <p:pic>
        <p:nvPicPr>
          <p:cNvPr id="17" name="Picture 16">
            <a:extLst>
              <a:ext uri="{FF2B5EF4-FFF2-40B4-BE49-F238E27FC236}">
                <a16:creationId xmlns:a16="http://schemas.microsoft.com/office/drawing/2014/main" id="{3B835CD1-F383-CC44-A44C-1353B1DC71E2}"/>
              </a:ext>
            </a:extLst>
          </p:cNvPr>
          <p:cNvPicPr>
            <a:picLocks noChangeAspect="1"/>
          </p:cNvPicPr>
          <p:nvPr userDrawn="1"/>
        </p:nvPicPr>
        <p:blipFill>
          <a:blip r:embed="rId7"/>
          <a:stretch>
            <a:fillRect/>
          </a:stretch>
        </p:blipFill>
        <p:spPr>
          <a:xfrm>
            <a:off x="5522" y="-2704"/>
            <a:ext cx="12166599" cy="6850848"/>
          </a:xfrm>
          <a:prstGeom prst="rect">
            <a:avLst/>
          </a:prstGeom>
        </p:spPr>
      </p:pic>
      <p:sp>
        <p:nvSpPr>
          <p:cNvPr id="9" name="Text Placeholder 8"/>
          <p:cNvSpPr>
            <a:spLocks noGrp="1"/>
          </p:cNvSpPr>
          <p:nvPr userDrawn="1">
            <p:ph type="body" sz="quarter" idx="12"/>
          </p:nvPr>
        </p:nvSpPr>
        <p:spPr>
          <a:xfrm>
            <a:off x="615267" y="2748325"/>
            <a:ext cx="7714709" cy="1562099"/>
          </a:xfrm>
          <a:prstGeom prst="rect">
            <a:avLst/>
          </a:prstGeom>
        </p:spPr>
        <p:txBody>
          <a:bodyPr/>
          <a:lstStyle>
            <a:lvl1pPr>
              <a:defRPr>
                <a:solidFill>
                  <a:schemeClr val="bg1"/>
                </a:solidFill>
              </a:defRPr>
            </a:lvl1pPr>
          </a:lstStyle>
          <a:p>
            <a:pPr lvl="0"/>
            <a:r>
              <a:rPr lang="en-US"/>
              <a:t>Edit Master text styles</a:t>
            </a:r>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pPr fontAlgn="base">
              <a:spcBef>
                <a:spcPct val="0"/>
              </a:spcBef>
              <a:spcAft>
                <a:spcPct val="0"/>
              </a:spcAft>
            </a:pPr>
            <a:r>
              <a:rPr lang="en-US" dirty="0">
                <a:solidFill>
                  <a:prstClr val="black"/>
                </a:solidFill>
                <a:ea typeface="ＭＳ Ｐゴシック" pitchFamily="34" charset="-128"/>
              </a:rPr>
              <a:t>  </a:t>
            </a:r>
          </a:p>
        </p:txBody>
      </p:sp>
      <p:sp>
        <p:nvSpPr>
          <p:cNvPr id="7" name="Text Placeholder 6"/>
          <p:cNvSpPr>
            <a:spLocks noGrp="1"/>
          </p:cNvSpPr>
          <p:nvPr>
            <p:ph type="body" sz="quarter" idx="13" hasCustomPrompt="1"/>
          </p:nvPr>
        </p:nvSpPr>
        <p:spPr>
          <a:xfrm>
            <a:off x="550260" y="-2704"/>
            <a:ext cx="11242115" cy="403225"/>
          </a:xfrm>
          <a:prstGeom prst="rect">
            <a:avLst/>
          </a:prstGeom>
        </p:spPr>
        <p:txBody>
          <a:bodyPr>
            <a:normAutofit/>
          </a:bodyPr>
          <a:lstStyle>
            <a:lvl1pPr algn="ctr">
              <a:buFontTx/>
              <a:buNone/>
              <a:defRPr sz="900">
                <a:solidFill>
                  <a:schemeClr val="bg1"/>
                </a:solidFill>
                <a:effectLst>
                  <a:outerShdw blurRad="38100" dist="38100" dir="2700000" algn="tl">
                    <a:srgbClr val="000000">
                      <a:alpha val="43137"/>
                    </a:srgbClr>
                  </a:outerShdw>
                </a:effectLs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UNCLASSIFIED</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marL="0" indent="0" algn="ctr">
              <a:buNone/>
              <a:defRPr lang="en-US" sz="9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UNCLASSIFIED</a:t>
            </a:r>
          </a:p>
        </p:txBody>
      </p:sp>
      <p:cxnSp>
        <p:nvCxnSpPr>
          <p:cNvPr id="8" name="Straight Connector 7">
            <a:extLst>
              <a:ext uri="{FF2B5EF4-FFF2-40B4-BE49-F238E27FC236}">
                <a16:creationId xmlns:a16="http://schemas.microsoft.com/office/drawing/2014/main" id="{3D665B91-8567-DD4A-BD2E-E719F20E35F0}"/>
              </a:ext>
            </a:extLst>
          </p:cNvPr>
          <p:cNvCxnSpPr/>
          <p:nvPr userDrawn="1"/>
        </p:nvCxnSpPr>
        <p:spPr>
          <a:xfrm flipH="1">
            <a:off x="1476588"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A2EE2D-7BB5-4F44-82C4-5CF4EE388EFF}"/>
              </a:ext>
            </a:extLst>
          </p:cNvPr>
          <p:cNvSpPr txBox="1"/>
          <p:nvPr userDrawn="1"/>
        </p:nvSpPr>
        <p:spPr>
          <a:xfrm>
            <a:off x="6224695" y="6442289"/>
            <a:ext cx="5567680" cy="207749"/>
          </a:xfrm>
          <a:prstGeom prst="rect">
            <a:avLst/>
          </a:prstGeom>
          <a:noFill/>
        </p:spPr>
        <p:txBody>
          <a:bodyPr wrap="square" rtlCol="0">
            <a:spAutoFit/>
          </a:bodyPr>
          <a:lstStyle/>
          <a:p>
            <a:pPr algn="r" fontAlgn="base">
              <a:spcBef>
                <a:spcPct val="0"/>
              </a:spcBef>
              <a:spcAft>
                <a:spcPct val="0"/>
              </a:spcAft>
            </a:pPr>
            <a:r>
              <a:rPr lang="en-US" sz="750" i="1" dirty="0">
                <a:solidFill>
                  <a:prstClr val="black"/>
                </a:solidFill>
                <a:ea typeface="ＭＳ Ｐゴシック" pitchFamily="34" charset="-128"/>
              </a:rPr>
              <a:t>DISCOVER  |  DEVELOP  |  DELIVER</a:t>
            </a:r>
          </a:p>
        </p:txBody>
      </p:sp>
      <p:sp>
        <p:nvSpPr>
          <p:cNvPr id="6" name="Title 5">
            <a:extLst>
              <a:ext uri="{FF2B5EF4-FFF2-40B4-BE49-F238E27FC236}">
                <a16:creationId xmlns:a16="http://schemas.microsoft.com/office/drawing/2014/main" id="{3250BEA3-A8B0-0D4E-89DA-706909427998}"/>
              </a:ext>
            </a:extLst>
          </p:cNvPr>
          <p:cNvSpPr>
            <a:spLocks noGrp="1"/>
          </p:cNvSpPr>
          <p:nvPr>
            <p:ph type="title"/>
          </p:nvPr>
        </p:nvSpPr>
        <p:spPr>
          <a:xfrm>
            <a:off x="615265" y="1667435"/>
            <a:ext cx="7707675" cy="1067766"/>
          </a:xfrm>
        </p:spPr>
        <p:txBody>
          <a:bodyPr anchor="b"/>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85331573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350">
                <a:solidFill>
                  <a:schemeClr val="tx1">
                    <a:lumMod val="75000"/>
                    <a:lumOff val="25000"/>
                  </a:schemeClr>
                </a:solidFill>
              </a:defRPr>
            </a:lvl1pPr>
            <a:lvl2pPr>
              <a:defRPr sz="1350">
                <a:solidFill>
                  <a:schemeClr val="tx1">
                    <a:lumMod val="75000"/>
                    <a:lumOff val="25000"/>
                  </a:schemeClr>
                </a:solidFill>
              </a:defRPr>
            </a:lvl2pPr>
            <a:lvl3pPr>
              <a:defRPr sz="1125">
                <a:solidFill>
                  <a:schemeClr val="tx1">
                    <a:lumMod val="75000"/>
                    <a:lumOff val="25000"/>
                  </a:schemeClr>
                </a:solidFill>
              </a:defRPr>
            </a:lvl3pPr>
            <a:lvl4pPr>
              <a:defRPr sz="1125">
                <a:solidFill>
                  <a:schemeClr val="tx1">
                    <a:lumMod val="75000"/>
                    <a:lumOff val="25000"/>
                  </a:schemeClr>
                </a:solidFill>
              </a:defRPr>
            </a:lvl4pPr>
            <a:lvl5pPr>
              <a:defRPr sz="1125">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2724879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900">
                <a:solidFill>
                  <a:schemeClr val="tx1">
                    <a:lumMod val="75000"/>
                    <a:lumOff val="25000"/>
                  </a:schemeClr>
                </a:solidFill>
              </a:defRPr>
            </a:lvl1pPr>
            <a:lvl2pPr>
              <a:defRPr sz="1350">
                <a:solidFill>
                  <a:srgbClr val="83847A"/>
                </a:solidFill>
              </a:defRPr>
            </a:lvl2pPr>
            <a:lvl3pPr>
              <a:defRPr sz="1125">
                <a:solidFill>
                  <a:srgbClr val="83847A"/>
                </a:solidFill>
              </a:defRPr>
            </a:lvl3pPr>
            <a:lvl4pPr>
              <a:defRPr sz="1125">
                <a:solidFill>
                  <a:srgbClr val="83847A"/>
                </a:solidFill>
              </a:defRPr>
            </a:lvl4pPr>
            <a:lvl5pPr>
              <a:defRPr sz="1125">
                <a:solidFill>
                  <a:srgbClr val="83847A"/>
                </a:solidFill>
              </a:defRPr>
            </a:lvl5pPr>
          </a:lstStyle>
          <a:p>
            <a:pPr lvl="0"/>
            <a:r>
              <a:rPr lang="en-US" noProof="0" dirty="0"/>
              <a:t>Click to edit Master text styles</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065737995"/>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41744962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8"/>
            <a:ext cx="5486400" cy="666241"/>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38473996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40919020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1792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2"/>
            <a:ext cx="5486400" cy="666241"/>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95622998"/>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6B47-1A44-466C-8BA9-DBC8559CCA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BBD5A6-0C9C-448B-A10C-217A419EDD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EC218B-09BC-4119-BA58-B7FCC8C480CA}"/>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77DFCC4D-F8EF-47FC-B054-21E9BBE1CE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02404-E30B-4A80-81A3-72D1AFDBA769}"/>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42779055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C7126-254C-AA4B-B83A-D02131987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722CF6-A599-C549-8A10-6A2C7D6C73D4}"/>
              </a:ext>
            </a:extLst>
          </p:cNvPr>
          <p:cNvSpPr>
            <a:spLocks noGrp="1"/>
          </p:cNvSpPr>
          <p:nvPr>
            <p:ph type="dt" sz="half" idx="10"/>
          </p:nvPr>
        </p:nvSpPr>
        <p:spPr>
          <a:xfrm>
            <a:off x="838201" y="6356352"/>
            <a:ext cx="2743200" cy="365125"/>
          </a:xfrm>
          <a:prstGeom prst="rect">
            <a:avLst/>
          </a:prstGeom>
        </p:spPr>
        <p:txBody>
          <a:bodyPr/>
          <a:lstStyle/>
          <a:p>
            <a:endParaRPr lang="en-US" dirty="0">
              <a:solidFill>
                <a:prstClr val="black">
                  <a:tint val="75000"/>
                </a:prstClr>
              </a:solidFill>
            </a:endParaRPr>
          </a:p>
        </p:txBody>
      </p:sp>
      <p:sp>
        <p:nvSpPr>
          <p:cNvPr id="4" name="Footer Placeholder 3">
            <a:extLst>
              <a:ext uri="{FF2B5EF4-FFF2-40B4-BE49-F238E27FC236}">
                <a16:creationId xmlns:a16="http://schemas.microsoft.com/office/drawing/2014/main" id="{4871F7A2-53FC-6F4E-B710-93B914CCD31C}"/>
              </a:ext>
            </a:extLst>
          </p:cNvPr>
          <p:cNvSpPr>
            <a:spLocks noGrp="1"/>
          </p:cNvSpPr>
          <p:nvPr>
            <p:ph type="ftr" sz="quarter" idx="11"/>
          </p:nvPr>
        </p:nvSpPr>
        <p:spPr>
          <a:xfrm>
            <a:off x="4038601" y="6356352"/>
            <a:ext cx="4114800" cy="365125"/>
          </a:xfrm>
          <a:prstGeom prst="rect">
            <a:avLst/>
          </a:prstGeom>
        </p:spPr>
        <p:txBody>
          <a:bodyPr/>
          <a:lstStyle/>
          <a:p>
            <a:endParaRPr lang="en-US" dirty="0">
              <a:solidFill>
                <a:prstClr val="black">
                  <a:tint val="75000"/>
                </a:prstClr>
              </a:solidFill>
            </a:endParaRPr>
          </a:p>
        </p:txBody>
      </p:sp>
      <p:sp>
        <p:nvSpPr>
          <p:cNvPr id="5" name="Slide Number Placeholder 4">
            <a:extLst>
              <a:ext uri="{FF2B5EF4-FFF2-40B4-BE49-F238E27FC236}">
                <a16:creationId xmlns:a16="http://schemas.microsoft.com/office/drawing/2014/main" id="{CBF924CE-137C-B44F-BC41-A41BD7C1B641}"/>
              </a:ext>
            </a:extLst>
          </p:cNvPr>
          <p:cNvSpPr>
            <a:spLocks noGrp="1"/>
          </p:cNvSpPr>
          <p:nvPr>
            <p:ph type="sldNum" sz="quarter" idx="12"/>
          </p:nvPr>
        </p:nvSpPr>
        <p:spPr/>
        <p:txBody>
          <a:bodyPr/>
          <a:lstStyle/>
          <a:p>
            <a:fld id="{FAD9F86C-7366-5448-B283-A2A6004FA76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347688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with Text">
    <p:spTree>
      <p:nvGrpSpPr>
        <p:cNvPr id="1" name=""/>
        <p:cNvGrpSpPr/>
        <p:nvPr/>
      </p:nvGrpSpPr>
      <p:grpSpPr>
        <a:xfrm>
          <a:off x="0" y="0"/>
          <a:ext cx="0" cy="0"/>
          <a:chOff x="0" y="0"/>
          <a:chExt cx="0" cy="0"/>
        </a:xfrm>
      </p:grpSpPr>
      <p:sp>
        <p:nvSpPr>
          <p:cNvPr id="17" name="TextBox 16"/>
          <p:cNvSpPr txBox="1"/>
          <p:nvPr userDrawn="1"/>
        </p:nvSpPr>
        <p:spPr>
          <a:xfrm>
            <a:off x="11760202" y="6601675"/>
            <a:ext cx="380253" cy="172355"/>
          </a:xfrm>
          <a:prstGeom prst="rect">
            <a:avLst/>
          </a:prstGeom>
          <a:noFill/>
        </p:spPr>
        <p:txBody>
          <a:bodyPr wrap="square" lIns="9144" tIns="9144" rIns="9144" bIns="9144" anchor="ctr">
            <a:spAutoFit/>
          </a:bodyPr>
          <a:lstStyle/>
          <a:p>
            <a:pPr algn="ctr">
              <a:defRPr/>
            </a:pPr>
            <a:fld id="{6A538B20-F103-4B61-9340-A201FCCC8171}" type="slidenum">
              <a:rPr lang="en-US" sz="1000" b="1">
                <a:solidFill>
                  <a:prstClr val="black"/>
                </a:solidFill>
                <a:latin typeface="Myriad Pro" pitchFamily="34" charset="0"/>
                <a:cs typeface="Arial" pitchFamily="34" charset="0"/>
              </a:rPr>
              <a:pPr algn="ctr">
                <a:defRPr/>
              </a:pPr>
              <a:t>‹#›</a:t>
            </a:fld>
            <a:endParaRPr lang="en-US" sz="1000" b="1" dirty="0">
              <a:solidFill>
                <a:prstClr val="black"/>
              </a:solidFill>
              <a:latin typeface="Myriad Pro" pitchFamily="34" charset="0"/>
              <a:cs typeface="Arial" pitchFamily="34" charset="0"/>
            </a:endParaRPr>
          </a:p>
        </p:txBody>
      </p:sp>
      <p:sp>
        <p:nvSpPr>
          <p:cNvPr id="21" name="Title 31"/>
          <p:cNvSpPr>
            <a:spLocks noGrp="1"/>
          </p:cNvSpPr>
          <p:nvPr>
            <p:ph type="title"/>
          </p:nvPr>
        </p:nvSpPr>
        <p:spPr>
          <a:xfrm>
            <a:off x="1027954" y="10632"/>
            <a:ext cx="10136093" cy="786810"/>
          </a:xfrm>
          <a:prstGeom prst="rect">
            <a:avLst/>
          </a:prstGeom>
        </p:spPr>
        <p:txBody>
          <a:bodyPr anchor="b"/>
          <a:lstStyle>
            <a:lvl1pPr algn="r">
              <a:lnSpc>
                <a:spcPct val="80000"/>
              </a:lnSpc>
              <a:defRPr sz="2800" b="1" i="0">
                <a:latin typeface="Arial" pitchFamily="34" charset="0"/>
                <a:cs typeface="Arial" pitchFamily="34" charset="0"/>
              </a:defRPr>
            </a:lvl1pPr>
          </a:lstStyle>
          <a:p>
            <a:r>
              <a:rPr lang="en-US"/>
              <a:t>Click to edit Master title style</a:t>
            </a:r>
            <a:endParaRPr lang="en-US" dirty="0"/>
          </a:p>
        </p:txBody>
      </p:sp>
      <p:sp>
        <p:nvSpPr>
          <p:cNvPr id="22" name="Text Placeholder 33"/>
          <p:cNvSpPr>
            <a:spLocks noGrp="1"/>
          </p:cNvSpPr>
          <p:nvPr>
            <p:ph type="body" sz="quarter" idx="10"/>
          </p:nvPr>
        </p:nvSpPr>
        <p:spPr>
          <a:xfrm>
            <a:off x="249936" y="905891"/>
            <a:ext cx="11692128" cy="5613781"/>
          </a:xfrm>
          <a:prstGeom prst="rect">
            <a:avLst/>
          </a:prstGeom>
        </p:spPr>
        <p:txBody>
          <a:bodyPr/>
          <a:lstStyle>
            <a:lvl1pPr marL="228600" indent="-228600">
              <a:lnSpc>
                <a:spcPct val="90000"/>
              </a:lnSpc>
              <a:spcBef>
                <a:spcPts val="0"/>
              </a:spcBef>
              <a:spcAft>
                <a:spcPts val="1200"/>
              </a:spcAft>
              <a:defRPr sz="2800" b="0">
                <a:latin typeface="Arial" pitchFamily="34" charset="0"/>
                <a:cs typeface="Arial" pitchFamily="34" charset="0"/>
              </a:defRPr>
            </a:lvl1pPr>
            <a:lvl2pPr marL="685800" indent="-228600">
              <a:lnSpc>
                <a:spcPct val="90000"/>
              </a:lnSpc>
              <a:spcBef>
                <a:spcPts val="0"/>
              </a:spcBef>
              <a:spcAft>
                <a:spcPts val="1200"/>
              </a:spcAft>
              <a:defRPr sz="2400" b="0">
                <a:latin typeface="Arial" pitchFamily="34" charset="0"/>
                <a:cs typeface="Arial" pitchFamily="34" charset="0"/>
              </a:defRPr>
            </a:lvl2pPr>
            <a:lvl3pPr>
              <a:lnSpc>
                <a:spcPct val="90000"/>
              </a:lnSpc>
              <a:spcBef>
                <a:spcPts val="0"/>
              </a:spcBef>
              <a:spcAft>
                <a:spcPts val="1200"/>
              </a:spcAft>
              <a:defRPr sz="2000" b="0">
                <a:latin typeface="Arial" pitchFamily="34" charset="0"/>
                <a:cs typeface="Arial" pitchFamily="34" charset="0"/>
              </a:defRPr>
            </a:lvl3pPr>
            <a:lvl4pPr>
              <a:lnSpc>
                <a:spcPct val="90000"/>
              </a:lnSpc>
              <a:spcBef>
                <a:spcPts val="0"/>
              </a:spcBef>
              <a:spcAft>
                <a:spcPts val="1200"/>
              </a:spcAft>
              <a:defRPr sz="1800" b="0">
                <a:latin typeface="Arial" pitchFamily="34" charset="0"/>
                <a:cs typeface="Arial" pitchFamily="34" charset="0"/>
              </a:defRPr>
            </a:lvl4pPr>
            <a:lvl5pPr>
              <a:lnSpc>
                <a:spcPct val="90000"/>
              </a:lnSpc>
              <a:spcBef>
                <a:spcPts val="0"/>
              </a:spcBef>
              <a:spcAft>
                <a:spcPts val="1200"/>
              </a:spcAft>
              <a:defRPr sz="1800" b="0">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6"/>
          <p:cNvSpPr>
            <a:spLocks noGrp="1" noChangeArrowheads="1"/>
          </p:cNvSpPr>
          <p:nvPr>
            <p:ph type="sldNum" sz="quarter" idx="4"/>
          </p:nvPr>
        </p:nvSpPr>
        <p:spPr bwMode="auto">
          <a:xfrm>
            <a:off x="0" y="6553200"/>
            <a:ext cx="12192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fld id="{F8988399-E04C-4A3C-828A-9E368179D8A2}" type="slidenum">
              <a:rPr lang="en-US" smtClean="0"/>
              <a:pPr/>
              <a:t>‹#›</a:t>
            </a:fld>
            <a:endParaRPr lang="en-US" dirty="0"/>
          </a:p>
        </p:txBody>
      </p:sp>
    </p:spTree>
    <p:extLst>
      <p:ext uri="{BB962C8B-B14F-4D97-AF65-F5344CB8AC3E}">
        <p14:creationId xmlns:p14="http://schemas.microsoft.com/office/powerpoint/2010/main" val="3594865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dirty="0">
              <a:solidFill>
                <a:prstClr val="black"/>
              </a:solidFill>
              <a:latin typeface="Calibri" panose="020F0502020204030204"/>
            </a:endParaRPr>
          </a:p>
        </p:txBody>
      </p:sp>
      <p:sp>
        <p:nvSpPr>
          <p:cNvPr id="6" name="Slide Number Placeholder 5"/>
          <p:cNvSpPr>
            <a:spLocks noGrp="1"/>
          </p:cNvSpPr>
          <p:nvPr>
            <p:ph type="sldNum" sz="quarter" idx="12"/>
          </p:nvPr>
        </p:nvSpPr>
        <p:spPr/>
        <p:txBody>
          <a:bodyPr/>
          <a:lstStyle/>
          <a:p>
            <a:fld id="{F4325D5D-710D-4FE6-907B-E0C25AB0086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498068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3_Title Slide">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2165" y="1623"/>
          <a:ext cx="2159" cy="1619"/>
        </p:xfrm>
        <a:graphic>
          <a:graphicData uri="http://schemas.openxmlformats.org/presentationml/2006/ole">
            <mc:AlternateContent xmlns:mc="http://schemas.openxmlformats.org/markup-compatibility/2006">
              <mc:Choice xmlns:v="urn:schemas-microsoft-com:vml" Requires="v">
                <p:oleObj spid="_x0000_s1064"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2165" y="1623"/>
                        <a:ext cx="2159" cy="1619"/>
                      </a:xfrm>
                      <a:prstGeom prst="rect">
                        <a:avLst/>
                      </a:prstGeom>
                    </p:spPr>
                  </p:pic>
                </p:oleObj>
              </mc:Fallback>
            </mc:AlternateContent>
          </a:graphicData>
        </a:graphic>
      </p:graphicFrame>
      <p:sp>
        <p:nvSpPr>
          <p:cNvPr id="57" name="Document type" hidden="1"/>
          <p:cNvSpPr txBox="1">
            <a:spLocks noChangeArrowheads="1"/>
          </p:cNvSpPr>
          <p:nvPr userDrawn="1"/>
        </p:nvSpPr>
        <p:spPr bwMode="gray">
          <a:xfrm>
            <a:off x="5353746" y="4781250"/>
            <a:ext cx="6535885" cy="168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defTabSz="932962" eaLnBrk="1" hangingPunct="1">
              <a:defRPr lang="x-none"/>
            </a:pPr>
            <a:r>
              <a:rPr sz="1071" dirty="0">
                <a:solidFill>
                  <a:srgbClr val="000000"/>
                </a:solidFill>
                <a:latin typeface="Arial"/>
                <a:ea typeface="+mn-ea"/>
              </a:rPr>
              <a:t>Document type | Date</a:t>
            </a:r>
          </a:p>
        </p:txBody>
      </p:sp>
      <p:sp>
        <p:nvSpPr>
          <p:cNvPr id="26" name="Disclaimer-English (United States)" hidden="1"/>
          <p:cNvSpPr>
            <a:spLocks noChangeArrowheads="1"/>
          </p:cNvSpPr>
          <p:nvPr userDrawn="1"/>
        </p:nvSpPr>
        <p:spPr bwMode="black">
          <a:xfrm>
            <a:off x="3085970" y="6599876"/>
            <a:ext cx="4822213" cy="19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p>
            <a:pPr defTabSz="615815" eaLnBrk="0" hangingPunct="0"/>
            <a:r>
              <a:rPr lang="x-none" sz="612" dirty="0">
                <a:solidFill>
                  <a:srgbClr val="FFFFFF"/>
                </a:solidFill>
                <a:latin typeface="Calibri" panose="020F0502020204030204"/>
                <a:ea typeface="+mn-ea"/>
              </a:rPr>
              <a:t>CONFIDENTIAL AND PROPRIETARY</a:t>
            </a:r>
          </a:p>
          <a:p>
            <a:pPr defTabSz="615815" eaLnBrk="0" hangingPunct="0"/>
            <a:r>
              <a:rPr lang="x-none" sz="612" dirty="0">
                <a:solidFill>
                  <a:srgbClr val="FFFFFF"/>
                </a:solidFill>
                <a:latin typeface="Calibri" panose="020F0502020204030204"/>
                <a:ea typeface="+mn-ea"/>
              </a:rPr>
              <a:t>Any use of this material without specific permission of McKinsey &amp; Company is strictly prohibited</a:t>
            </a:r>
          </a:p>
        </p:txBody>
      </p:sp>
      <p:sp>
        <p:nvSpPr>
          <p:cNvPr id="2" name="Working Draft Text" hidden="1"/>
          <p:cNvSpPr txBox="1"/>
          <p:nvPr userDrawn="1"/>
        </p:nvSpPr>
        <p:spPr>
          <a:xfrm>
            <a:off x="3455665" y="310991"/>
            <a:ext cx="821059" cy="198388"/>
          </a:xfrm>
          <a:prstGeom prst="rect">
            <a:avLst/>
          </a:prstGeom>
          <a:noFill/>
        </p:spPr>
        <p:txBody>
          <a:bodyPr vert="horz" wrap="none" rtlCol="0">
            <a:spAutoFit/>
          </a:bodyPr>
          <a:lstStyle/>
          <a:p>
            <a:pPr defTabSz="932962"/>
            <a:r>
              <a:rPr lang="en-US" sz="689" b="1" dirty="0">
                <a:solidFill>
                  <a:srgbClr val="000000"/>
                </a:solidFill>
                <a:latin typeface="Calibri" panose="020F0502020204030204"/>
                <a:ea typeface="+mn-ea"/>
              </a:rPr>
              <a:t>WORKING DRAFT</a:t>
            </a:r>
          </a:p>
        </p:txBody>
      </p:sp>
      <p:sp>
        <p:nvSpPr>
          <p:cNvPr id="4" name="Working Draft" hidden="1"/>
          <p:cNvSpPr txBox="1"/>
          <p:nvPr userDrawn="1"/>
        </p:nvSpPr>
        <p:spPr>
          <a:xfrm>
            <a:off x="3455661" y="466486"/>
            <a:ext cx="2218877" cy="198388"/>
          </a:xfrm>
          <a:prstGeom prst="rect">
            <a:avLst/>
          </a:prstGeom>
          <a:noFill/>
        </p:spPr>
        <p:txBody>
          <a:bodyPr vert="horz" wrap="none" rtlCol="0">
            <a:spAutoFit/>
          </a:bodyPr>
          <a:lstStyle/>
          <a:p>
            <a:pPr defTabSz="932962"/>
            <a:r>
              <a:rPr lang="en-US" sz="689" dirty="0">
                <a:solidFill>
                  <a:srgbClr val="000000"/>
                </a:solidFill>
                <a:latin typeface="Calibri" panose="020F0502020204030204"/>
                <a:ea typeface="+mn-ea"/>
              </a:rPr>
              <a:t>Last Modified 9/25/2018 6:45 PM Eastern Standard Time</a:t>
            </a:r>
          </a:p>
        </p:txBody>
      </p:sp>
      <p:sp>
        <p:nvSpPr>
          <p:cNvPr id="6" name="Printed" hidden="1"/>
          <p:cNvSpPr txBox="1"/>
          <p:nvPr userDrawn="1"/>
        </p:nvSpPr>
        <p:spPr>
          <a:xfrm>
            <a:off x="3455665" y="621983"/>
            <a:ext cx="2036135" cy="198388"/>
          </a:xfrm>
          <a:prstGeom prst="rect">
            <a:avLst/>
          </a:prstGeom>
          <a:noFill/>
        </p:spPr>
        <p:txBody>
          <a:bodyPr vert="horz" wrap="none" rtlCol="0">
            <a:spAutoFit/>
          </a:bodyPr>
          <a:lstStyle/>
          <a:p>
            <a:pPr defTabSz="932962"/>
            <a:r>
              <a:rPr lang="en-US" sz="689" dirty="0">
                <a:solidFill>
                  <a:srgbClr val="000000"/>
                </a:solidFill>
                <a:latin typeface="Calibri" panose="020F0502020204030204"/>
                <a:ea typeface="+mn-ea"/>
              </a:rPr>
              <a:t>Printed 9/25/2018 12:23 PM Eastern Standard Time</a:t>
            </a:r>
          </a:p>
        </p:txBody>
      </p:sp>
      <p:sp>
        <p:nvSpPr>
          <p:cNvPr id="9" name="Slide Number Placeholder 8"/>
          <p:cNvSpPr>
            <a:spLocks noGrp="1"/>
          </p:cNvSpPr>
          <p:nvPr>
            <p:ph type="sldNum" sz="quarter" idx="12"/>
          </p:nvPr>
        </p:nvSpPr>
        <p:spPr>
          <a:xfrm>
            <a:off x="9448800" y="6503174"/>
            <a:ext cx="2743200" cy="365125"/>
          </a:xfrm>
        </p:spPr>
        <p:txBody>
          <a:bodyPr/>
          <a:lstStyle/>
          <a:p>
            <a:fld id="{F4325D5D-710D-4FE6-907B-E0C25AB00869}" type="slidenum">
              <a:rPr lang="en-US" smtClean="0">
                <a:solidFill>
                  <a:prstClr val="black">
                    <a:tint val="75000"/>
                  </a:prstClr>
                </a:solidFill>
              </a:rPr>
              <a:pPr/>
              <a:t>‹#›</a:t>
            </a:fld>
            <a:endParaRPr lang="en-US" dirty="0">
              <a:solidFill>
                <a:prstClr val="black">
                  <a:tint val="75000"/>
                </a:prstClr>
              </a:solidFill>
            </a:endParaRPr>
          </a:p>
        </p:txBody>
      </p:sp>
      <p:sp>
        <p:nvSpPr>
          <p:cNvPr id="13" name="Text Placeholder 8"/>
          <p:cNvSpPr txBox="1">
            <a:spLocks/>
          </p:cNvSpPr>
          <p:nvPr userDrawn="1"/>
        </p:nvSpPr>
        <p:spPr>
          <a:xfrm>
            <a:off x="10205793" y="6590717"/>
            <a:ext cx="3126307"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Tree>
    <p:extLst>
      <p:ext uri="{BB962C8B-B14F-4D97-AF65-F5344CB8AC3E}">
        <p14:creationId xmlns:p14="http://schemas.microsoft.com/office/powerpoint/2010/main" val="11802779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0" y="1"/>
            <a:ext cx="12192000" cy="6857999"/>
          </a:xfrm>
          <a:prstGeom prst="rect">
            <a:avLst/>
          </a:prstGeom>
        </p:spPr>
      </p:pic>
      <p:sp>
        <p:nvSpPr>
          <p:cNvPr id="3" name="Footer Placeholder 4"/>
          <p:cNvSpPr txBox="1">
            <a:spLocks/>
          </p:cNvSpPr>
          <p:nvPr userDrawn="1"/>
        </p:nvSpPr>
        <p:spPr>
          <a:xfrm>
            <a:off x="2231377" y="0"/>
            <a:ext cx="7376160" cy="152400"/>
          </a:xfrm>
          <a:prstGeom prst="rect">
            <a:avLst/>
          </a:prstGeom>
        </p:spPr>
        <p:txBody>
          <a:bodyPr vert="horz" lIns="91440" tIns="45720" rIns="91440" bIns="45720" rtlCol="0" anchor="ctr"/>
          <a:lstStyle>
            <a:lvl1pPr algn="ctr">
              <a:defRPr sz="1000" b="1">
                <a:solidFill>
                  <a:schemeClr val="tx1"/>
                </a:solidFill>
              </a:defRPr>
            </a:lvl1pPr>
          </a:lstStyle>
          <a:p>
            <a:pPr fontAlgn="auto">
              <a:spcBef>
                <a:spcPts val="0"/>
              </a:spcBef>
              <a:spcAft>
                <a:spcPts val="0"/>
              </a:spcAft>
              <a:defRPr/>
            </a:pPr>
            <a:r>
              <a:rPr lang="en-US" sz="1000" dirty="0">
                <a:solidFill>
                  <a:prstClr val="black"/>
                </a:solidFill>
                <a:latin typeface="Arial" pitchFamily="34" charset="0"/>
                <a:ea typeface="+mn-ea"/>
                <a:cs typeface="Arial" pitchFamily="34" charset="0"/>
              </a:rPr>
              <a:t>UNCLASSIFIED / FOR OFFICIAL USE ONLY</a:t>
            </a:r>
          </a:p>
        </p:txBody>
      </p:sp>
      <p:sp>
        <p:nvSpPr>
          <p:cNvPr id="4" name="Footer Placeholder 4"/>
          <p:cNvSpPr txBox="1">
            <a:spLocks/>
          </p:cNvSpPr>
          <p:nvPr userDrawn="1"/>
        </p:nvSpPr>
        <p:spPr>
          <a:xfrm>
            <a:off x="2231377" y="6705588"/>
            <a:ext cx="7376160" cy="152400"/>
          </a:xfrm>
          <a:prstGeom prst="rect">
            <a:avLst/>
          </a:prstGeom>
        </p:spPr>
        <p:txBody>
          <a:bodyPr vert="horz" lIns="91440" tIns="45720" rIns="91440" bIns="45720" rtlCol="0" anchor="ctr"/>
          <a:lstStyle>
            <a:lvl1pPr algn="ctr">
              <a:defRPr sz="1000" b="1">
                <a:solidFill>
                  <a:schemeClr val="tx1"/>
                </a:solidFill>
              </a:defRPr>
            </a:lvl1pPr>
          </a:lstStyle>
          <a:p>
            <a:pPr fontAlgn="auto">
              <a:spcBef>
                <a:spcPts val="0"/>
              </a:spcBef>
              <a:spcAft>
                <a:spcPts val="0"/>
              </a:spcAft>
              <a:defRPr/>
            </a:pPr>
            <a:r>
              <a:rPr lang="en-US" sz="1000" dirty="0">
                <a:solidFill>
                  <a:prstClr val="black"/>
                </a:solidFill>
                <a:latin typeface="Arial" pitchFamily="34" charset="0"/>
                <a:ea typeface="+mn-ea"/>
                <a:cs typeface="Arial" pitchFamily="34" charset="0"/>
              </a:rPr>
              <a:t>UNCLASSIFIED / FOR OFFICIAL USE ONLY</a:t>
            </a:r>
          </a:p>
        </p:txBody>
      </p:sp>
      <p:sp>
        <p:nvSpPr>
          <p:cNvPr id="5" name="Slide Number Placeholder 5"/>
          <p:cNvSpPr>
            <a:spLocks noGrp="1"/>
          </p:cNvSpPr>
          <p:nvPr>
            <p:ph type="sldNum" sz="quarter" idx="4"/>
          </p:nvPr>
        </p:nvSpPr>
        <p:spPr>
          <a:xfrm>
            <a:off x="9141541" y="6340453"/>
            <a:ext cx="2743200" cy="365125"/>
          </a:xfrm>
          <a:prstGeom prst="rect">
            <a:avLst/>
          </a:prstGeom>
        </p:spPr>
        <p:txBody>
          <a:bodyPr vert="horz" lIns="91440" tIns="45720" rIns="91440" bIns="45720" rtlCol="0" anchor="ctr"/>
          <a:lstStyle>
            <a:lvl1pPr algn="r">
              <a:defRPr sz="1100">
                <a:solidFill>
                  <a:schemeClr val="tx1"/>
                </a:solidFill>
                <a:latin typeface="Arial" panose="020B0604020202020204" pitchFamily="34" charset="0"/>
                <a:cs typeface="Arial" panose="020B0604020202020204" pitchFamily="34" charset="0"/>
              </a:defRPr>
            </a:lvl1pPr>
          </a:lstStyle>
          <a:p>
            <a:fld id="{A465A7D4-A58E-4830-BB44-2849A05459E4}" type="slidenum">
              <a:rPr lang="en-US" smtClean="0">
                <a:solidFill>
                  <a:srgbClr val="000000"/>
                </a:solidFill>
              </a:rPr>
              <a:pPr/>
              <a:t>‹#›</a:t>
            </a:fld>
            <a:endParaRPr lang="en-US">
              <a:solidFill>
                <a:srgbClr val="000000"/>
              </a:solidFill>
            </a:endParaRPr>
          </a:p>
        </p:txBody>
      </p:sp>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2585" y="80758"/>
            <a:ext cx="2073681" cy="559894"/>
          </a:xfrm>
          <a:prstGeom prst="rect">
            <a:avLst/>
          </a:prstGeom>
        </p:spPr>
      </p:pic>
    </p:spTree>
    <p:extLst>
      <p:ext uri="{BB962C8B-B14F-4D97-AF65-F5344CB8AC3E}">
        <p14:creationId xmlns:p14="http://schemas.microsoft.com/office/powerpoint/2010/main" val="2639343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16049339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309218375"/>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722973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876024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573493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7806-13A2-446D-96F7-E5F22EF61B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807544-2537-48EA-9AC9-7B10CA8715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79FDDC-EF1F-415F-8000-CB54E71890D1}"/>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F9EFCF39-C24D-4548-A78B-20916E1B1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8211DC-DCD9-4327-9BB2-2811AD648979}"/>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29366257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8493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12145142"/>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C82D3-357F-44D0-A2A6-E6C7A78A50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92EA68-6FDF-402D-BB7F-5EF57A607D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264D35-A2B7-4E71-BC39-43A9ACE5C1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ABADE1-9CFF-4E87-8C89-30AA25C7AABC}"/>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6" name="Footer Placeholder 5">
            <a:extLst>
              <a:ext uri="{FF2B5EF4-FFF2-40B4-BE49-F238E27FC236}">
                <a16:creationId xmlns:a16="http://schemas.microsoft.com/office/drawing/2014/main" id="{3B4F919E-934E-41CD-A676-91D18E227A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1ECEA2-7205-44E6-AE49-92C82CECE5EA}"/>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3648781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9790-54EF-4C83-99B2-CEA8821140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DD4127B-A9FD-402A-BF88-811DA06B91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629863-AE21-42BB-B855-725DFECE15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A55393-D411-4595-93E6-B5BD6C80B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2D899-9B8E-4F4F-90E4-2F960CEE6A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D94DD3-F642-4FB1-8763-E09D567CAE56}"/>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8" name="Footer Placeholder 7">
            <a:extLst>
              <a:ext uri="{FF2B5EF4-FFF2-40B4-BE49-F238E27FC236}">
                <a16:creationId xmlns:a16="http://schemas.microsoft.com/office/drawing/2014/main" id="{C9FB3DEA-050E-43CB-B311-BD403A5EFB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451ED4-C3F5-4514-BEE3-39A2D4EF6DAA}"/>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2240680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C00-403C-4E24-9D2C-89854BD29F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B7595FC-FE1B-4694-9B25-6D520C849613}"/>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4" name="Footer Placeholder 3">
            <a:extLst>
              <a:ext uri="{FF2B5EF4-FFF2-40B4-BE49-F238E27FC236}">
                <a16:creationId xmlns:a16="http://schemas.microsoft.com/office/drawing/2014/main" id="{F111DC5F-534F-4B39-9E81-E124A56678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ED1D08-F126-4353-BDB9-630DF71FDF2D}"/>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2792157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493B2D-1D46-4172-ACCA-2D515D8707E5}"/>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3" name="Footer Placeholder 2">
            <a:extLst>
              <a:ext uri="{FF2B5EF4-FFF2-40B4-BE49-F238E27FC236}">
                <a16:creationId xmlns:a16="http://schemas.microsoft.com/office/drawing/2014/main" id="{ADAA57B0-4F5B-4FD6-B488-3FA1379143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05043B-1D6F-44B4-B494-0E7EE5C26025}"/>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877173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5ADF1-72EB-4622-B7A2-8181682963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9B834-B66A-413F-B558-FD9834741F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3CBE10-F66F-469C-85F9-B59DB4649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A51A39-E791-4B5A-A1B2-1768C305A156}"/>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6" name="Footer Placeholder 5">
            <a:extLst>
              <a:ext uri="{FF2B5EF4-FFF2-40B4-BE49-F238E27FC236}">
                <a16:creationId xmlns:a16="http://schemas.microsoft.com/office/drawing/2014/main" id="{1C0EC20F-1A19-45A2-8D3F-042A8C01EF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97DE67-153F-47AB-B8B8-2360CB420E77}"/>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3522013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9B798-B6D9-4FCE-B98B-CE198B7DC7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80B828E-C80B-49BB-9993-F79A173138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923DAD-A1C6-4005-8DC4-3BF310DB16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EAE778-5A9A-4633-94BA-B44E59469FCF}"/>
              </a:ext>
            </a:extLst>
          </p:cNvPr>
          <p:cNvSpPr>
            <a:spLocks noGrp="1"/>
          </p:cNvSpPr>
          <p:nvPr>
            <p:ph type="dt" sz="half" idx="10"/>
          </p:nvPr>
        </p:nvSpPr>
        <p:spPr/>
        <p:txBody>
          <a:bodyPr/>
          <a:lstStyle/>
          <a:p>
            <a:fld id="{0A87DB2D-6F31-4F7E-8EA5-0124F87C672A}" type="datetimeFigureOut">
              <a:rPr lang="en-US" smtClean="0"/>
              <a:t>9/30/2021</a:t>
            </a:fld>
            <a:endParaRPr lang="en-US"/>
          </a:p>
        </p:txBody>
      </p:sp>
      <p:sp>
        <p:nvSpPr>
          <p:cNvPr id="6" name="Footer Placeholder 5">
            <a:extLst>
              <a:ext uri="{FF2B5EF4-FFF2-40B4-BE49-F238E27FC236}">
                <a16:creationId xmlns:a16="http://schemas.microsoft.com/office/drawing/2014/main" id="{C9867D1E-5623-427C-81DE-0A000738FA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C5703-4BAA-4A97-810B-E78E10071ECE}"/>
              </a:ext>
            </a:extLst>
          </p:cNvPr>
          <p:cNvSpPr>
            <a:spLocks noGrp="1"/>
          </p:cNvSpPr>
          <p:nvPr>
            <p:ph type="sldNum" sz="quarter" idx="12"/>
          </p:nvPr>
        </p:nvSpPr>
        <p:spPr/>
        <p:txBody>
          <a:bodyPr/>
          <a:lstStyle/>
          <a:p>
            <a:fld id="{0AAF8B01-1924-4255-AC92-07FCE2FECFE7}" type="slidenum">
              <a:rPr lang="en-US" smtClean="0"/>
              <a:t>‹#›</a:t>
            </a:fld>
            <a:endParaRPr lang="en-US"/>
          </a:p>
        </p:txBody>
      </p:sp>
    </p:spTree>
    <p:extLst>
      <p:ext uri="{BB962C8B-B14F-4D97-AF65-F5344CB8AC3E}">
        <p14:creationId xmlns:p14="http://schemas.microsoft.com/office/powerpoint/2010/main" val="220577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2.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image" Target="../media/image1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0BB79B-D0C1-4EE4-9C93-BBB0FF6DBA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42BD12D-C1B6-4782-8759-0EA60FA73B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2976F5-CEC9-43F1-8E47-8DA886F5B5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87DB2D-6F31-4F7E-8EA5-0124F87C672A}" type="datetimeFigureOut">
              <a:rPr lang="en-US" smtClean="0"/>
              <a:t>9/30/2021</a:t>
            </a:fld>
            <a:endParaRPr lang="en-US"/>
          </a:p>
        </p:txBody>
      </p:sp>
      <p:sp>
        <p:nvSpPr>
          <p:cNvPr id="5" name="Footer Placeholder 4">
            <a:extLst>
              <a:ext uri="{FF2B5EF4-FFF2-40B4-BE49-F238E27FC236}">
                <a16:creationId xmlns:a16="http://schemas.microsoft.com/office/drawing/2014/main" id="{B420F40D-03B1-4381-B1F6-1BC11564A4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63322C-C2F7-450D-9FD0-3FBC073462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AF8B01-1924-4255-AC92-07FCE2FECFE7}" type="slidenum">
              <a:rPr lang="en-US" smtClean="0"/>
              <a:t>‹#›</a:t>
            </a:fld>
            <a:endParaRPr lang="en-US"/>
          </a:p>
        </p:txBody>
      </p:sp>
    </p:spTree>
    <p:extLst>
      <p:ext uri="{BB962C8B-B14F-4D97-AF65-F5344CB8AC3E}">
        <p14:creationId xmlns:p14="http://schemas.microsoft.com/office/powerpoint/2010/main" val="661964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15"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1" name="Rounded Rectangle 10"/>
          <p:cNvSpPr/>
          <p:nvPr userDrawn="1"/>
        </p:nvSpPr>
        <p:spPr>
          <a:xfrm>
            <a:off x="182881" y="217302"/>
            <a:ext cx="11788140"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sz="1350" dirty="0">
              <a:solidFill>
                <a:prstClr val="white"/>
              </a:solidFill>
            </a:endParaRPr>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17524"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563" b="1">
                <a:solidFill>
                  <a:srgbClr val="898989"/>
                </a:solidFill>
                <a:cs typeface="Arial" pitchFamily="34" charset="0"/>
              </a:defRPr>
            </a:lvl1pPr>
          </a:lstStyle>
          <a:p>
            <a:pPr fontAlgn="base">
              <a:spcBef>
                <a:spcPct val="0"/>
              </a:spcBef>
              <a:spcAft>
                <a:spcPct val="0"/>
              </a:spcAft>
            </a:pPr>
            <a:fld id="{139BD942-CC14-44A4-87FB-46239297AFE5}" type="slidenum">
              <a:rPr lang="en-US" smtClean="0">
                <a:ea typeface="ＭＳ Ｐゴシック" pitchFamily="34" charset="-128"/>
              </a:rPr>
              <a:pPr fontAlgn="base">
                <a:spcBef>
                  <a:spcPct val="0"/>
                </a:spcBef>
                <a:spcAft>
                  <a:spcPct val="0"/>
                </a:spcAft>
              </a:pPr>
              <a:t>‹#›</a:t>
            </a:fld>
            <a:endParaRPr lang="en-US" dirty="0">
              <a:ea typeface="ＭＳ Ｐゴシック" pitchFamily="34" charset="-128"/>
            </a:endParaRPr>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7" y="6286500"/>
            <a:ext cx="11351964" cy="253916"/>
          </a:xfrm>
          <a:prstGeom prst="rect">
            <a:avLst/>
          </a:prstGeom>
          <a:noFill/>
        </p:spPr>
        <p:txBody>
          <a:bodyPr wrap="square" rtlCol="0">
            <a:spAutoFit/>
          </a:bodyPr>
          <a:lstStyle/>
          <a:p>
            <a:pPr algn="ctr" fontAlgn="base">
              <a:spcBef>
                <a:spcPct val="0"/>
              </a:spcBef>
              <a:spcAft>
                <a:spcPct val="0"/>
              </a:spcAft>
            </a:pPr>
            <a:r>
              <a:rPr lang="en-US" sz="1050" dirty="0">
                <a:solidFill>
                  <a:prstClr val="black"/>
                </a:solidFill>
                <a:ea typeface="ＭＳ Ｐゴシック" pitchFamily="34" charset="-128"/>
              </a:rPr>
              <a:t>US Army Corps of Engineers  </a:t>
            </a:r>
            <a:r>
              <a:rPr lang="en-US" sz="1050" dirty="0">
                <a:solidFill>
                  <a:prstClr val="black"/>
                </a:solidFill>
                <a:ea typeface="ＭＳ Ｐゴシック" pitchFamily="34" charset="-128"/>
                <a:sym typeface="Symbol" panose="05050102010706020507" pitchFamily="18" charset="2"/>
              </a:rPr>
              <a:t></a:t>
            </a:r>
            <a:r>
              <a:rPr lang="en-US" sz="1050" dirty="0">
                <a:solidFill>
                  <a:prstClr val="black"/>
                </a:solidFill>
                <a:ea typeface="ＭＳ Ｐゴシック" pitchFamily="34" charset="-128"/>
              </a:rPr>
              <a:t>   Engineer Research and Development Center</a:t>
            </a:r>
          </a:p>
        </p:txBody>
      </p:sp>
      <p:sp>
        <p:nvSpPr>
          <p:cNvPr id="8" name="TextBox 7"/>
          <p:cNvSpPr txBox="1"/>
          <p:nvPr userDrawn="1"/>
        </p:nvSpPr>
        <p:spPr>
          <a:xfrm>
            <a:off x="0" y="2"/>
            <a:ext cx="12192000" cy="207749"/>
          </a:xfrm>
          <a:prstGeom prst="rect">
            <a:avLst/>
          </a:prstGeom>
          <a:noFill/>
        </p:spPr>
        <p:txBody>
          <a:bodyPr wrap="square" rtlCol="0">
            <a:spAutoFit/>
          </a:bodyPr>
          <a:lstStyle/>
          <a:p>
            <a:pPr algn="ctr" fontAlgn="base">
              <a:spcBef>
                <a:spcPct val="0"/>
              </a:spcBef>
              <a:spcAft>
                <a:spcPct val="0"/>
              </a:spcAft>
            </a:pPr>
            <a:r>
              <a:rPr lang="en-US" sz="750" b="1" dirty="0">
                <a:solidFill>
                  <a:srgbClr val="EBEBEB">
                    <a:lumMod val="50000"/>
                  </a:srgbClr>
                </a:solidFill>
                <a:ea typeface="ＭＳ Ｐゴシック" pitchFamily="34" charset="-128"/>
              </a:rPr>
              <a:t>UNCLASSIFIED</a:t>
            </a:r>
          </a:p>
        </p:txBody>
      </p:sp>
      <p:sp>
        <p:nvSpPr>
          <p:cNvPr id="18" name="TextBox 17"/>
          <p:cNvSpPr txBox="1"/>
          <p:nvPr userDrawn="1"/>
        </p:nvSpPr>
        <p:spPr>
          <a:xfrm>
            <a:off x="-6773" y="6583540"/>
            <a:ext cx="12192000" cy="207749"/>
          </a:xfrm>
          <a:prstGeom prst="rect">
            <a:avLst/>
          </a:prstGeom>
          <a:noFill/>
        </p:spPr>
        <p:txBody>
          <a:bodyPr wrap="square" rtlCol="0">
            <a:spAutoFit/>
          </a:bodyPr>
          <a:lstStyle/>
          <a:p>
            <a:pPr algn="ctr" fontAlgn="base">
              <a:spcBef>
                <a:spcPct val="0"/>
              </a:spcBef>
              <a:spcAft>
                <a:spcPct val="0"/>
              </a:spcAft>
            </a:pPr>
            <a:r>
              <a:rPr lang="en-US" sz="750" b="1" dirty="0">
                <a:solidFill>
                  <a:srgbClr val="EBEBEB">
                    <a:lumMod val="50000"/>
                  </a:srgbClr>
                </a:solidFill>
                <a:ea typeface="ＭＳ Ｐゴシック" pitchFamily="34" charset="-128"/>
              </a:rPr>
              <a:t>UNCLASSIFIED</a:t>
            </a:r>
          </a:p>
        </p:txBody>
      </p:sp>
      <p:pic>
        <p:nvPicPr>
          <p:cNvPr id="12" name="Picture 11"/>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a:off x="182585" y="80758"/>
            <a:ext cx="2073681" cy="559894"/>
          </a:xfrm>
          <a:prstGeom prst="rect">
            <a:avLst/>
          </a:prstGeom>
        </p:spPr>
      </p:pic>
    </p:spTree>
    <p:extLst>
      <p:ext uri="{BB962C8B-B14F-4D97-AF65-F5344CB8AC3E}">
        <p14:creationId xmlns:p14="http://schemas.microsoft.com/office/powerpoint/2010/main" val="474436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p:txStyles>
    <p:titleStyle>
      <a:lvl1pPr algn="l" rtl="0" eaLnBrk="1" fontAlgn="base" hangingPunct="1">
        <a:spcBef>
          <a:spcPct val="0"/>
        </a:spcBef>
        <a:spcAft>
          <a:spcPct val="0"/>
        </a:spcAft>
        <a:defRPr sz="24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5pPr>
      <a:lvl6pPr marL="257175" algn="l" rtl="0" eaLnBrk="1" fontAlgn="base" hangingPunct="1">
        <a:spcBef>
          <a:spcPct val="0"/>
        </a:spcBef>
        <a:spcAft>
          <a:spcPct val="0"/>
        </a:spcAft>
        <a:defRPr sz="2475">
          <a:solidFill>
            <a:schemeClr val="tx1"/>
          </a:solidFill>
          <a:latin typeface="Arial" charset="0"/>
          <a:cs typeface="Arial" charset="0"/>
        </a:defRPr>
      </a:lvl6pPr>
      <a:lvl7pPr marL="514350" algn="l" rtl="0" eaLnBrk="1" fontAlgn="base" hangingPunct="1">
        <a:spcBef>
          <a:spcPct val="0"/>
        </a:spcBef>
        <a:spcAft>
          <a:spcPct val="0"/>
        </a:spcAft>
        <a:defRPr sz="2475">
          <a:solidFill>
            <a:schemeClr val="tx1"/>
          </a:solidFill>
          <a:latin typeface="Arial" charset="0"/>
          <a:cs typeface="Arial" charset="0"/>
        </a:defRPr>
      </a:lvl7pPr>
      <a:lvl8pPr marL="771525" algn="l" rtl="0" eaLnBrk="1" fontAlgn="base" hangingPunct="1">
        <a:spcBef>
          <a:spcPct val="0"/>
        </a:spcBef>
        <a:spcAft>
          <a:spcPct val="0"/>
        </a:spcAft>
        <a:defRPr sz="2475">
          <a:solidFill>
            <a:schemeClr val="tx1"/>
          </a:solidFill>
          <a:latin typeface="Arial" charset="0"/>
          <a:cs typeface="Arial" charset="0"/>
        </a:defRPr>
      </a:lvl8pPr>
      <a:lvl9pPr marL="1028700" algn="l" rtl="0" eaLnBrk="1" fontAlgn="base" hangingPunct="1">
        <a:spcBef>
          <a:spcPct val="0"/>
        </a:spcBef>
        <a:spcAft>
          <a:spcPct val="0"/>
        </a:spcAft>
        <a:defRPr sz="2475">
          <a:solidFill>
            <a:schemeClr val="tx1"/>
          </a:solidFill>
          <a:latin typeface="Arial" charset="0"/>
          <a:cs typeface="Arial" charset="0"/>
        </a:defRPr>
      </a:lvl9pPr>
    </p:titleStyle>
    <p:bodyStyle>
      <a:lvl1pPr marL="171450" indent="-171450" algn="l" rtl="0" eaLnBrk="1" fontAlgn="base" hangingPunct="1">
        <a:spcBef>
          <a:spcPts val="169"/>
        </a:spcBef>
        <a:spcAft>
          <a:spcPct val="0"/>
        </a:spcAft>
        <a:buClr>
          <a:srgbClr val="FF0000"/>
        </a:buClr>
        <a:buFont typeface="Wingdings" panose="05000000000000000000" pitchFamily="2" charset="2"/>
        <a:buChar char="§"/>
        <a:defRPr sz="1500" b="1" kern="1200">
          <a:solidFill>
            <a:schemeClr val="tx1">
              <a:lumMod val="75000"/>
              <a:lumOff val="25000"/>
            </a:schemeClr>
          </a:solidFill>
          <a:latin typeface="Arial" pitchFamily="34" charset="0"/>
          <a:ea typeface="ＭＳ Ｐゴシック" charset="0"/>
          <a:cs typeface="Arial" pitchFamily="34" charset="0"/>
        </a:defRPr>
      </a:lvl1pPr>
      <a:lvl2pPr marL="428625" indent="-160735" algn="l" rtl="0" eaLnBrk="1" fontAlgn="base" hangingPunct="1">
        <a:spcBef>
          <a:spcPts val="169"/>
        </a:spcBef>
        <a:spcAft>
          <a:spcPct val="0"/>
        </a:spcAft>
        <a:buClr>
          <a:srgbClr val="FF0000"/>
        </a:buClr>
        <a:buFont typeface="Arial" pitchFamily="34" charset="0"/>
        <a:buChar char="•"/>
        <a:defRPr sz="1350" b="1" kern="1200">
          <a:solidFill>
            <a:schemeClr val="tx1">
              <a:lumMod val="75000"/>
              <a:lumOff val="25000"/>
            </a:schemeClr>
          </a:solidFill>
          <a:latin typeface="Arial" pitchFamily="34" charset="0"/>
          <a:ea typeface="Arial" charset="0"/>
          <a:cs typeface="Arial" pitchFamily="34" charset="0"/>
        </a:defRPr>
      </a:lvl2pPr>
      <a:lvl3pPr marL="645319" indent="-128588" algn="l" rtl="0" eaLnBrk="1" fontAlgn="base" hangingPunct="1">
        <a:spcBef>
          <a:spcPts val="169"/>
        </a:spcBef>
        <a:spcAft>
          <a:spcPct val="0"/>
        </a:spcAft>
        <a:buClr>
          <a:srgbClr val="FF0000"/>
        </a:buClr>
        <a:buSzPct val="70000"/>
        <a:buFont typeface="Arial" panose="020B0604020202020204" pitchFamily="34" charset="0"/>
        <a:buChar char="►"/>
        <a:defRPr sz="1200" b="1" kern="1200">
          <a:solidFill>
            <a:schemeClr val="tx1">
              <a:lumMod val="75000"/>
              <a:lumOff val="25000"/>
            </a:schemeClr>
          </a:solidFill>
          <a:latin typeface="Arial" pitchFamily="34" charset="0"/>
          <a:ea typeface="Arial" charset="0"/>
          <a:cs typeface="Arial" pitchFamily="34" charset="0"/>
        </a:defRPr>
      </a:lvl3pPr>
      <a:lvl4pPr marL="857250" indent="-128588" algn="l" rtl="0" eaLnBrk="1" fontAlgn="base" hangingPunct="1">
        <a:spcBef>
          <a:spcPts val="169"/>
        </a:spcBef>
        <a:spcAft>
          <a:spcPct val="0"/>
        </a:spcAft>
        <a:buFont typeface="Arial" pitchFamily="34" charset="0"/>
        <a:buChar char="–"/>
        <a:defRPr sz="1200" b="1" kern="1200">
          <a:solidFill>
            <a:schemeClr val="tx1">
              <a:lumMod val="75000"/>
              <a:lumOff val="25000"/>
            </a:schemeClr>
          </a:solidFill>
          <a:latin typeface="Arial" pitchFamily="34" charset="0"/>
          <a:ea typeface="Arial" charset="0"/>
          <a:cs typeface="Arial" pitchFamily="34" charset="0"/>
        </a:defRPr>
      </a:lvl4pPr>
      <a:lvl5pPr marL="1028700" indent="-128588" algn="l" rtl="0" eaLnBrk="1" fontAlgn="base" hangingPunct="1">
        <a:spcBef>
          <a:spcPts val="169"/>
        </a:spcBef>
        <a:spcAft>
          <a:spcPct val="0"/>
        </a:spcAft>
        <a:buFont typeface="Arial" pitchFamily="34" charset="0"/>
        <a:buChar char="»"/>
        <a:defRPr sz="1200" b="1" kern="1200">
          <a:solidFill>
            <a:schemeClr val="tx1">
              <a:lumMod val="75000"/>
              <a:lumOff val="25000"/>
            </a:schemeClr>
          </a:solidFill>
          <a:latin typeface="Arial" pitchFamily="34" charset="0"/>
          <a:ea typeface="Arial" charset="0"/>
          <a:cs typeface="Arial" pitchFamily="34" charset="0"/>
        </a:defRPr>
      </a:lvl5pPr>
      <a:lvl6pPr marL="141446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163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881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598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email">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solidFill>
            <a:srgbClr val="3F433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prstClr val="white"/>
              </a:solidFill>
            </a:endParaRPr>
          </a:p>
        </p:txBody>
      </p:sp>
      <p:sp>
        <p:nvSpPr>
          <p:cNvPr id="12" name="Rounded Rectangle 11"/>
          <p:cNvSpPr/>
          <p:nvPr userDrawn="1"/>
        </p:nvSpPr>
        <p:spPr>
          <a:xfrm>
            <a:off x="266700" y="895739"/>
            <a:ext cx="11610975" cy="5362521"/>
          </a:xfrm>
          <a:prstGeom prst="roundRect">
            <a:avLst>
              <a:gd name="adj" fmla="val 1759"/>
            </a:avLst>
          </a:prstGeom>
          <a:solidFill>
            <a:srgbClr val="C3C1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srgbClr val="EBE9D7"/>
                </a:solidFill>
              </a:rPr>
              <a:t>US Army Corps of Engineers  </a:t>
            </a:r>
            <a:r>
              <a:rPr lang="en-US" sz="1400" dirty="0">
                <a:solidFill>
                  <a:srgbClr val="EBE9D7"/>
                </a:solidFill>
                <a:sym typeface="Symbol" panose="05050102010706020507" pitchFamily="18" charset="2"/>
              </a:rPr>
              <a:t></a:t>
            </a:r>
            <a:r>
              <a:rPr lang="en-US" sz="1400" dirty="0">
                <a:solidFill>
                  <a:srgbClr val="EBE9D7"/>
                </a:solidFill>
              </a:rPr>
              <a:t>   Engineer Research and Development Center</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
        <p:nvSpPr>
          <p:cNvPr id="4099" name="Title Placeholder 1"/>
          <p:cNvSpPr>
            <a:spLocks noGrp="1"/>
          </p:cNvSpPr>
          <p:nvPr>
            <p:ph type="title"/>
          </p:nvPr>
        </p:nvSpPr>
        <p:spPr bwMode="auto">
          <a:xfrm>
            <a:off x="406400" y="274638"/>
            <a:ext cx="11176000" cy="62110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sp>
        <p:nvSpPr>
          <p:cNvPr id="8" name="TextBox 7" hidden="1"/>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
        <p:nvSpPr>
          <p:cNvPr id="13" name="TextBox 12"/>
          <p:cNvSpPr txBox="1"/>
          <p:nvPr userDrawn="1"/>
        </p:nvSpPr>
        <p:spPr>
          <a:xfrm>
            <a:off x="-6774" y="-1985"/>
            <a:ext cx="12192001"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Tree>
    <p:extLst>
      <p:ext uri="{BB962C8B-B14F-4D97-AF65-F5344CB8AC3E}">
        <p14:creationId xmlns:p14="http://schemas.microsoft.com/office/powerpoint/2010/main" val="18769605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Lst>
  <p:hf hdr="0"/>
  <p:txStyles>
    <p:titleStyle>
      <a:lvl1pPr algn="l" rtl="0" eaLnBrk="1" fontAlgn="base" hangingPunct="1">
        <a:spcBef>
          <a:spcPct val="0"/>
        </a:spcBef>
        <a:spcAft>
          <a:spcPct val="0"/>
        </a:spcAft>
        <a:defRPr sz="3200" b="1" kern="1200" cap="none">
          <a:solidFill>
            <a:srgbClr val="F0EBD8"/>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0.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9F41E-67DD-4235-8A29-668CE436E783}"/>
              </a:ext>
            </a:extLst>
          </p:cNvPr>
          <p:cNvSpPr>
            <a:spLocks noGrp="1"/>
          </p:cNvSpPr>
          <p:nvPr>
            <p:ph type="ctrTitle"/>
          </p:nvPr>
        </p:nvSpPr>
        <p:spPr>
          <a:xfrm>
            <a:off x="1345474" y="1148488"/>
            <a:ext cx="9501052" cy="2387600"/>
          </a:xfrm>
        </p:spPr>
        <p:txBody>
          <a:bodyPr/>
          <a:lstStyle/>
          <a:p>
            <a:r>
              <a:rPr lang="en-US" dirty="0"/>
              <a:t>Task 4: Hydrology Mapping</a:t>
            </a:r>
          </a:p>
        </p:txBody>
      </p:sp>
      <p:sp>
        <p:nvSpPr>
          <p:cNvPr id="3" name="Subtitle 2">
            <a:extLst>
              <a:ext uri="{FF2B5EF4-FFF2-40B4-BE49-F238E27FC236}">
                <a16:creationId xmlns:a16="http://schemas.microsoft.com/office/drawing/2014/main" id="{D514B761-BE56-441E-92B0-27231B1C6A89}"/>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86281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23BFE-3BC6-4E1F-B040-A6513D7D3704}"/>
              </a:ext>
            </a:extLst>
          </p:cNvPr>
          <p:cNvSpPr>
            <a:spLocks noGrp="1"/>
          </p:cNvSpPr>
          <p:nvPr>
            <p:ph type="title"/>
          </p:nvPr>
        </p:nvSpPr>
        <p:spPr>
          <a:xfrm>
            <a:off x="1722268" y="487702"/>
            <a:ext cx="8382000" cy="806450"/>
          </a:xfrm>
        </p:spPr>
        <p:txBody>
          <a:bodyPr/>
          <a:lstStyle/>
          <a:p>
            <a:r>
              <a:rPr lang="en-US" dirty="0"/>
              <a:t>Results to Date</a:t>
            </a:r>
          </a:p>
        </p:txBody>
      </p:sp>
      <p:sp>
        <p:nvSpPr>
          <p:cNvPr id="3" name="Date Placeholder 2">
            <a:extLst>
              <a:ext uri="{FF2B5EF4-FFF2-40B4-BE49-F238E27FC236}">
                <a16:creationId xmlns:a16="http://schemas.microsoft.com/office/drawing/2014/main" id="{28988E74-6B88-4C0E-9216-3CC362730CF9}"/>
              </a:ext>
            </a:extLst>
          </p:cNvPr>
          <p:cNvSpPr>
            <a:spLocks noGrp="1"/>
          </p:cNvSpPr>
          <p:nvPr>
            <p:ph type="dt" sz="half" idx="10"/>
          </p:nvPr>
        </p:nvSpPr>
        <p:spPr/>
        <p:txBody>
          <a:bodyPr/>
          <a:lstStyle/>
          <a:p>
            <a:pPr fontAlgn="base">
              <a:spcBef>
                <a:spcPct val="0"/>
              </a:spcBef>
              <a:spcAft>
                <a:spcPct val="0"/>
              </a:spcAft>
            </a:pPr>
            <a:endParaRPr lang="en-US" sz="2400" dirty="0">
              <a:solidFill>
                <a:prstClr val="black">
                  <a:tint val="75000"/>
                </a:prstClr>
              </a:solidFill>
              <a:latin typeface="Arial" charset="0"/>
              <a:ea typeface="ＭＳ Ｐゴシック" charset="-128"/>
            </a:endParaRPr>
          </a:p>
        </p:txBody>
      </p:sp>
      <p:sp>
        <p:nvSpPr>
          <p:cNvPr id="4" name="Footer Placeholder 3">
            <a:extLst>
              <a:ext uri="{FF2B5EF4-FFF2-40B4-BE49-F238E27FC236}">
                <a16:creationId xmlns:a16="http://schemas.microsoft.com/office/drawing/2014/main" id="{38E65872-F0DB-463A-B1B6-48FD76720A69}"/>
              </a:ext>
            </a:extLst>
          </p:cNvPr>
          <p:cNvSpPr>
            <a:spLocks noGrp="1"/>
          </p:cNvSpPr>
          <p:nvPr>
            <p:ph type="ftr" sz="quarter" idx="11"/>
          </p:nvPr>
        </p:nvSpPr>
        <p:spPr/>
        <p:txBody>
          <a:bodyPr/>
          <a:lstStyle/>
          <a:p>
            <a:pPr fontAlgn="base">
              <a:spcBef>
                <a:spcPct val="0"/>
              </a:spcBef>
              <a:spcAft>
                <a:spcPct val="0"/>
              </a:spcAft>
            </a:pPr>
            <a:endParaRPr lang="en-US" sz="2400" dirty="0">
              <a:solidFill>
                <a:prstClr val="black">
                  <a:tint val="75000"/>
                </a:prstClr>
              </a:solidFill>
              <a:latin typeface="Arial" charset="0"/>
              <a:ea typeface="ＭＳ Ｐゴシック" charset="-128"/>
            </a:endParaRPr>
          </a:p>
        </p:txBody>
      </p:sp>
      <p:sp>
        <p:nvSpPr>
          <p:cNvPr id="5" name="Slide Number Placeholder 4">
            <a:extLst>
              <a:ext uri="{FF2B5EF4-FFF2-40B4-BE49-F238E27FC236}">
                <a16:creationId xmlns:a16="http://schemas.microsoft.com/office/drawing/2014/main" id="{E1DE435C-C5DC-4565-B601-1FC79BEF7372}"/>
              </a:ext>
            </a:extLst>
          </p:cNvPr>
          <p:cNvSpPr>
            <a:spLocks noGrp="1"/>
          </p:cNvSpPr>
          <p:nvPr>
            <p:ph type="sldNum" sz="quarter" idx="12"/>
          </p:nvPr>
        </p:nvSpPr>
        <p:spPr/>
        <p:txBody>
          <a:bodyPr/>
          <a:lstStyle/>
          <a:p>
            <a:pPr fontAlgn="base">
              <a:spcBef>
                <a:spcPct val="0"/>
              </a:spcBef>
              <a:spcAft>
                <a:spcPct val="0"/>
              </a:spcAft>
            </a:pPr>
            <a:fld id="{FAD9F86C-7366-5448-B283-A2A6004FA76D}" type="slidenum">
              <a:rPr lang="en-US">
                <a:solidFill>
                  <a:prstClr val="black">
                    <a:tint val="75000"/>
                  </a:prstClr>
                </a:solidFill>
                <a:latin typeface="Arial" charset="0"/>
                <a:ea typeface="ＭＳ Ｐゴシック" charset="-128"/>
              </a:rPr>
              <a:pPr fontAlgn="base">
                <a:spcBef>
                  <a:spcPct val="0"/>
                </a:spcBef>
                <a:spcAft>
                  <a:spcPct val="0"/>
                </a:spcAft>
              </a:pPr>
              <a:t>10</a:t>
            </a:fld>
            <a:endParaRPr lang="en-US" dirty="0">
              <a:solidFill>
                <a:prstClr val="black">
                  <a:tint val="75000"/>
                </a:prstClr>
              </a:solidFill>
              <a:latin typeface="Arial" charset="0"/>
              <a:ea typeface="ＭＳ Ｐゴシック" charset="-128"/>
            </a:endParaRPr>
          </a:p>
        </p:txBody>
      </p:sp>
      <p:sp>
        <p:nvSpPr>
          <p:cNvPr id="7" name="TextBox 6">
            <a:extLst>
              <a:ext uri="{FF2B5EF4-FFF2-40B4-BE49-F238E27FC236}">
                <a16:creationId xmlns:a16="http://schemas.microsoft.com/office/drawing/2014/main" id="{481F54C2-4F15-48FA-BCD0-D61976F42F94}"/>
              </a:ext>
            </a:extLst>
          </p:cNvPr>
          <p:cNvSpPr txBox="1"/>
          <p:nvPr/>
        </p:nvSpPr>
        <p:spPr>
          <a:xfrm>
            <a:off x="3983116" y="2485749"/>
            <a:ext cx="3773009" cy="1938992"/>
          </a:xfrm>
          <a:prstGeom prst="rect">
            <a:avLst/>
          </a:prstGeom>
          <a:noFill/>
        </p:spPr>
        <p:txBody>
          <a:bodyPr wrap="square" rtlCol="0">
            <a:spAutoFit/>
          </a:bodyPr>
          <a:lstStyle/>
          <a:p>
            <a:pPr fontAlgn="base">
              <a:spcBef>
                <a:spcPct val="0"/>
              </a:spcBef>
              <a:spcAft>
                <a:spcPct val="0"/>
              </a:spcAft>
            </a:pPr>
            <a:r>
              <a:rPr lang="en-US" sz="2400" i="1" dirty="0">
                <a:solidFill>
                  <a:srgbClr val="FF0000"/>
                </a:solidFill>
                <a:latin typeface="Arial" charset="0"/>
                <a:ea typeface="ＭＳ Ｐゴシック" charset="-128"/>
              </a:rPr>
              <a:t>Freeform-What results do you have to date? </a:t>
            </a:r>
          </a:p>
          <a:p>
            <a:pPr fontAlgn="base">
              <a:spcBef>
                <a:spcPct val="0"/>
              </a:spcBef>
              <a:spcAft>
                <a:spcPct val="0"/>
              </a:spcAft>
            </a:pPr>
            <a:endParaRPr lang="en-US" sz="2400" i="1" dirty="0">
              <a:solidFill>
                <a:srgbClr val="FF0000"/>
              </a:solidFill>
              <a:latin typeface="Arial" charset="0"/>
              <a:ea typeface="ＭＳ Ｐゴシック" charset="-128"/>
            </a:endParaRPr>
          </a:p>
          <a:p>
            <a:pPr fontAlgn="base">
              <a:spcBef>
                <a:spcPct val="0"/>
              </a:spcBef>
              <a:spcAft>
                <a:spcPct val="0"/>
              </a:spcAft>
            </a:pPr>
            <a:r>
              <a:rPr lang="en-US" sz="2400" i="1" dirty="0">
                <a:solidFill>
                  <a:srgbClr val="FF0000"/>
                </a:solidFill>
                <a:latin typeface="Arial" charset="0"/>
                <a:ea typeface="ＭＳ Ｐゴシック" charset="-128"/>
              </a:rPr>
              <a:t>How has science been advanced?</a:t>
            </a:r>
          </a:p>
        </p:txBody>
      </p:sp>
    </p:spTree>
    <p:extLst>
      <p:ext uri="{BB962C8B-B14F-4D97-AF65-F5344CB8AC3E}">
        <p14:creationId xmlns:p14="http://schemas.microsoft.com/office/powerpoint/2010/main" val="28092750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pPr fontAlgn="base">
              <a:spcBef>
                <a:spcPct val="0"/>
              </a:spcBef>
              <a:spcAft>
                <a:spcPct val="0"/>
              </a:spcAft>
            </a:pPr>
            <a:fld id="{A465A7D4-A58E-4830-BB44-2849A05459E4}" type="slidenum">
              <a:rPr lang="en-US">
                <a:solidFill>
                  <a:prstClr val="black"/>
                </a:solidFill>
                <a:ea typeface="ＭＳ Ｐゴシック" charset="-128"/>
              </a:rPr>
              <a:pPr fontAlgn="base">
                <a:spcBef>
                  <a:spcPct val="0"/>
                </a:spcBef>
                <a:spcAft>
                  <a:spcPct val="0"/>
                </a:spcAft>
              </a:pPr>
              <a:t>11</a:t>
            </a:fld>
            <a:endParaRPr lang="en-US">
              <a:solidFill>
                <a:prstClr val="black"/>
              </a:solidFill>
              <a:ea typeface="ＭＳ Ｐゴシック" charset="-128"/>
            </a:endParaRPr>
          </a:p>
        </p:txBody>
      </p:sp>
      <p:graphicFrame>
        <p:nvGraphicFramePr>
          <p:cNvPr id="5" name="object 15"/>
          <p:cNvGraphicFramePr>
            <a:graphicFrameLocks noGrp="1"/>
          </p:cNvGraphicFramePr>
          <p:nvPr/>
        </p:nvGraphicFramePr>
        <p:xfrm>
          <a:off x="1759134" y="1143000"/>
          <a:ext cx="8678423" cy="4480560"/>
        </p:xfrm>
        <a:graphic>
          <a:graphicData uri="http://schemas.openxmlformats.org/drawingml/2006/table">
            <a:tbl>
              <a:tblPr firstRow="1" bandRow="1"/>
              <a:tblGrid>
                <a:gridCol w="1405864">
                  <a:extLst>
                    <a:ext uri="{9D8B030D-6E8A-4147-A177-3AD203B41FA5}">
                      <a16:colId xmlns:a16="http://schemas.microsoft.com/office/drawing/2014/main" val="20000"/>
                    </a:ext>
                  </a:extLst>
                </a:gridCol>
                <a:gridCol w="3444809">
                  <a:extLst>
                    <a:ext uri="{9D8B030D-6E8A-4147-A177-3AD203B41FA5}">
                      <a16:colId xmlns:a16="http://schemas.microsoft.com/office/drawing/2014/main" val="3272664597"/>
                    </a:ext>
                  </a:extLst>
                </a:gridCol>
                <a:gridCol w="923108">
                  <a:extLst>
                    <a:ext uri="{9D8B030D-6E8A-4147-A177-3AD203B41FA5}">
                      <a16:colId xmlns:a16="http://schemas.microsoft.com/office/drawing/2014/main" val="20002"/>
                    </a:ext>
                  </a:extLst>
                </a:gridCol>
                <a:gridCol w="916961">
                  <a:extLst>
                    <a:ext uri="{9D8B030D-6E8A-4147-A177-3AD203B41FA5}">
                      <a16:colId xmlns:a16="http://schemas.microsoft.com/office/drawing/2014/main" val="20003"/>
                    </a:ext>
                  </a:extLst>
                </a:gridCol>
                <a:gridCol w="1016342">
                  <a:extLst>
                    <a:ext uri="{9D8B030D-6E8A-4147-A177-3AD203B41FA5}">
                      <a16:colId xmlns:a16="http://schemas.microsoft.com/office/drawing/2014/main" val="20004"/>
                    </a:ext>
                  </a:extLst>
                </a:gridCol>
                <a:gridCol w="971339">
                  <a:extLst>
                    <a:ext uri="{9D8B030D-6E8A-4147-A177-3AD203B41FA5}">
                      <a16:colId xmlns:a16="http://schemas.microsoft.com/office/drawing/2014/main" val="20005"/>
                    </a:ext>
                  </a:extLst>
                </a:gridCol>
              </a:tblGrid>
              <a:tr h="259080">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algn="ctr">
                        <a:lnSpc>
                          <a:spcPct val="90000"/>
                        </a:lnSpc>
                      </a:pPr>
                      <a:r>
                        <a:rPr sz="1000" b="1" dirty="0">
                          <a:latin typeface="Arial" panose="020B0604020202020204" pitchFamily="34" charset="0"/>
                          <a:cs typeface="Arial" panose="020B0604020202020204" pitchFamily="34" charset="0"/>
                        </a:rPr>
                        <a:t>Category</a:t>
                      </a:r>
                      <a:endParaRPr sz="1000"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a:solidFill>
                        <a:srgbClr val="000000"/>
                      </a:solidFill>
                      <a:prstDash val="solid"/>
                    </a:lnR>
                    <a:lnT w="9525">
                      <a:solidFill>
                        <a:srgbClr val="000000"/>
                      </a:solidFill>
                      <a:prstDash val="soli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algn="ctr">
                        <a:lnSpc>
                          <a:spcPct val="90000"/>
                        </a:lnSpc>
                      </a:pPr>
                      <a:r>
                        <a:rPr sz="1000" b="1" dirty="0">
                          <a:latin typeface="Arial" panose="020B0604020202020204" pitchFamily="34" charset="0"/>
                          <a:cs typeface="Arial" panose="020B0604020202020204" pitchFamily="34" charset="0"/>
                        </a:rPr>
                        <a:t>De</a:t>
                      </a:r>
                      <a:r>
                        <a:rPr sz="1000" b="1" spc="5" dirty="0">
                          <a:latin typeface="Arial" panose="020B0604020202020204" pitchFamily="34" charset="0"/>
                          <a:cs typeface="Arial" panose="020B0604020202020204" pitchFamily="34" charset="0"/>
                        </a:rPr>
                        <a:t>s</a:t>
                      </a:r>
                      <a:r>
                        <a:rPr sz="1000" b="1" dirty="0">
                          <a:latin typeface="Arial" panose="020B0604020202020204" pitchFamily="34" charset="0"/>
                          <a:cs typeface="Arial" panose="020B0604020202020204" pitchFamily="34" charset="0"/>
                        </a:rPr>
                        <a:t>cription</a:t>
                      </a:r>
                      <a:endParaRPr lang="en-US" sz="1000" b="1" dirty="0">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76200" indent="-1270" algn="ctr">
                        <a:lnSpc>
                          <a:spcPct val="90000"/>
                        </a:lnSpc>
                      </a:pPr>
                      <a:r>
                        <a:rPr sz="1000" b="1" dirty="0">
                          <a:latin typeface="Arial" panose="020B0604020202020204" pitchFamily="34" charset="0"/>
                          <a:cs typeface="Arial" panose="020B0604020202020204" pitchFamily="34" charset="0"/>
                        </a:rPr>
                        <a:t>Pl</a:t>
                      </a:r>
                      <a:r>
                        <a:rPr sz="1000" b="1" spc="5" dirty="0">
                          <a:latin typeface="Arial" panose="020B0604020202020204" pitchFamily="34" charset="0"/>
                          <a:cs typeface="Arial" panose="020B0604020202020204" pitchFamily="34" charset="0"/>
                        </a:rPr>
                        <a:t>a</a:t>
                      </a:r>
                      <a:r>
                        <a:rPr sz="1000" b="1" dirty="0">
                          <a:latin typeface="Arial" panose="020B0604020202020204" pitchFamily="34" charset="0"/>
                          <a:cs typeface="Arial" panose="020B0604020202020204" pitchFamily="34" charset="0"/>
                        </a:rPr>
                        <a:t>nned </a:t>
                      </a:r>
                      <a:r>
                        <a:rPr lang="en-US" sz="1000" b="1" dirty="0">
                          <a:latin typeface="Arial" panose="020B0604020202020204" pitchFamily="34" charset="0"/>
                          <a:cs typeface="Arial" panose="020B0604020202020204" pitchFamily="34" charset="0"/>
                        </a:rPr>
                        <a:t>C</a:t>
                      </a:r>
                      <a:r>
                        <a:rPr sz="1000" b="1" spc="-5" dirty="0">
                          <a:latin typeface="Arial" panose="020B0604020202020204" pitchFamily="34" charset="0"/>
                          <a:cs typeface="Arial" panose="020B0604020202020204" pitchFamily="34" charset="0"/>
                        </a:rPr>
                        <a:t>o</a:t>
                      </a:r>
                      <a:r>
                        <a:rPr lang="en-US" sz="1000" b="1" dirty="0">
                          <a:latin typeface="Arial" panose="020B0604020202020204" pitchFamily="34" charset="0"/>
                          <a:cs typeface="Arial" panose="020B0604020202020204" pitchFamily="34" charset="0"/>
                        </a:rPr>
                        <a:t>m</a:t>
                      </a:r>
                      <a:r>
                        <a:rPr sz="1000" b="1" dirty="0">
                          <a:latin typeface="Arial" panose="020B0604020202020204" pitchFamily="34" charset="0"/>
                          <a:cs typeface="Arial" panose="020B0604020202020204" pitchFamily="34" charset="0"/>
                        </a:rPr>
                        <a:t>pl</a:t>
                      </a:r>
                      <a:r>
                        <a:rPr sz="1000" b="1" spc="5" dirty="0">
                          <a:latin typeface="Arial" panose="020B0604020202020204" pitchFamily="34" charset="0"/>
                          <a:cs typeface="Arial" panose="020B0604020202020204" pitchFamily="34" charset="0"/>
                        </a:rPr>
                        <a:t>e</a:t>
                      </a:r>
                      <a:r>
                        <a:rPr sz="1000" b="1" dirty="0">
                          <a:latin typeface="Arial" panose="020B0604020202020204" pitchFamily="34" charset="0"/>
                          <a:cs typeface="Arial" panose="020B0604020202020204" pitchFamily="34" charset="0"/>
                        </a:rPr>
                        <a:t>tion Date</a:t>
                      </a:r>
                      <a:endParaRPr sz="1000" dirty="0">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a:solidFill>
                        <a:srgbClr val="000000"/>
                      </a:solidFill>
                      <a:prstDash val="soli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75565" indent="-2540" algn="ctr">
                        <a:lnSpc>
                          <a:spcPct val="90000"/>
                        </a:lnSpc>
                      </a:pPr>
                      <a:r>
                        <a:rPr sz="1000" b="1" spc="-40" dirty="0">
                          <a:latin typeface="Arial" panose="020B0604020202020204" pitchFamily="34" charset="0"/>
                          <a:cs typeface="Arial" panose="020B0604020202020204" pitchFamily="34" charset="0"/>
                        </a:rPr>
                        <a:t>A</a:t>
                      </a:r>
                      <a:r>
                        <a:rPr sz="1000" b="1" dirty="0">
                          <a:latin typeface="Arial" panose="020B0604020202020204" pitchFamily="34" charset="0"/>
                          <a:cs typeface="Arial" panose="020B0604020202020204" pitchFamily="34" charset="0"/>
                        </a:rPr>
                        <a:t>ct</a:t>
                      </a:r>
                      <a:r>
                        <a:rPr sz="1000" b="1" spc="-5" dirty="0">
                          <a:latin typeface="Arial" panose="020B0604020202020204" pitchFamily="34" charset="0"/>
                          <a:cs typeface="Arial" panose="020B0604020202020204" pitchFamily="34" charset="0"/>
                        </a:rPr>
                        <a:t>u</a:t>
                      </a:r>
                      <a:r>
                        <a:rPr sz="1000" b="1" dirty="0">
                          <a:latin typeface="Arial" panose="020B0604020202020204" pitchFamily="34" charset="0"/>
                          <a:cs typeface="Arial" panose="020B0604020202020204" pitchFamily="34" charset="0"/>
                        </a:rPr>
                        <a:t>al</a:t>
                      </a:r>
                      <a:r>
                        <a:rPr lang="en-US" sz="1000" b="1" dirty="0">
                          <a:latin typeface="Arial" panose="020B0604020202020204" pitchFamily="34" charset="0"/>
                          <a:cs typeface="Arial" panose="020B0604020202020204" pitchFamily="34" charset="0"/>
                        </a:rPr>
                        <a:t> </a:t>
                      </a:r>
                      <a:r>
                        <a:rPr sz="1000" b="1" dirty="0">
                          <a:latin typeface="Arial" panose="020B0604020202020204" pitchFamily="34" charset="0"/>
                          <a:cs typeface="Arial" panose="020B0604020202020204" pitchFamily="34" charset="0"/>
                        </a:rPr>
                        <a:t>C</a:t>
                      </a:r>
                      <a:r>
                        <a:rPr sz="1000" b="1" spc="-5" dirty="0">
                          <a:latin typeface="Arial" panose="020B0604020202020204" pitchFamily="34" charset="0"/>
                          <a:cs typeface="Arial" panose="020B0604020202020204" pitchFamily="34" charset="0"/>
                        </a:rPr>
                        <a:t>o</a:t>
                      </a:r>
                      <a:r>
                        <a:rPr lang="en-US" sz="1000" b="1" dirty="0">
                          <a:latin typeface="Arial" panose="020B0604020202020204" pitchFamily="34" charset="0"/>
                          <a:cs typeface="Arial" panose="020B0604020202020204" pitchFamily="34" charset="0"/>
                        </a:rPr>
                        <a:t>m</a:t>
                      </a:r>
                      <a:r>
                        <a:rPr sz="1000" b="1" dirty="0">
                          <a:latin typeface="Arial" panose="020B0604020202020204" pitchFamily="34" charset="0"/>
                          <a:cs typeface="Arial" panose="020B0604020202020204" pitchFamily="34" charset="0"/>
                        </a:rPr>
                        <a:t>pl</a:t>
                      </a:r>
                      <a:r>
                        <a:rPr sz="1000" b="1" spc="5" dirty="0">
                          <a:latin typeface="Arial" panose="020B0604020202020204" pitchFamily="34" charset="0"/>
                          <a:cs typeface="Arial" panose="020B0604020202020204" pitchFamily="34" charset="0"/>
                        </a:rPr>
                        <a:t>e</a:t>
                      </a:r>
                      <a:r>
                        <a:rPr sz="1000" b="1" dirty="0">
                          <a:latin typeface="Arial" panose="020B0604020202020204" pitchFamily="34" charset="0"/>
                          <a:cs typeface="Arial" panose="020B0604020202020204" pitchFamily="34" charset="0"/>
                        </a:rPr>
                        <a:t>tion Date</a:t>
                      </a:r>
                      <a:endParaRPr sz="1000"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a:solidFill>
                        <a:srgbClr val="000000"/>
                      </a:solidFill>
                      <a:prstDash val="solid"/>
                    </a:lnR>
                    <a:lnT w="9525">
                      <a:solidFill>
                        <a:srgbClr val="000000"/>
                      </a:solidFill>
                      <a:prstDash val="soli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algn="ctr">
                        <a:lnSpc>
                          <a:spcPct val="90000"/>
                        </a:lnSpc>
                      </a:pPr>
                      <a:r>
                        <a:rPr sz="1000" b="1" dirty="0">
                          <a:latin typeface="Arial" panose="020B0604020202020204" pitchFamily="34" charset="0"/>
                          <a:cs typeface="Arial" panose="020B0604020202020204" pitchFamily="34" charset="0"/>
                        </a:rPr>
                        <a:t>Status/Re</a:t>
                      </a:r>
                      <a:r>
                        <a:rPr sz="1000" b="1" spc="5" dirty="0">
                          <a:latin typeface="Arial" panose="020B0604020202020204" pitchFamily="34" charset="0"/>
                          <a:cs typeface="Arial" panose="020B0604020202020204" pitchFamily="34" charset="0"/>
                        </a:rPr>
                        <a:t>s</a:t>
                      </a:r>
                      <a:r>
                        <a:rPr sz="1000" b="1" dirty="0">
                          <a:latin typeface="Arial" panose="020B0604020202020204" pitchFamily="34" charset="0"/>
                          <a:cs typeface="Arial" panose="020B0604020202020204" pitchFamily="34" charset="0"/>
                        </a:rPr>
                        <a:t>ults</a:t>
                      </a:r>
                      <a:endParaRPr sz="1000"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a:solidFill>
                        <a:srgbClr val="000000"/>
                      </a:solidFill>
                      <a:prstDash val="soli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algn="ctr">
                        <a:lnSpc>
                          <a:spcPct val="90000"/>
                        </a:lnSpc>
                      </a:pPr>
                      <a:r>
                        <a:rPr lang="en-US" sz="1000" b="1" dirty="0">
                          <a:latin typeface="Arial" panose="020B0604020202020204" pitchFamily="34" charset="0"/>
                          <a:cs typeface="Arial" panose="020B0604020202020204" pitchFamily="34" charset="0"/>
                        </a:rPr>
                        <a:t>Recipient</a:t>
                      </a:r>
                      <a:endParaRPr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a:solidFill>
                        <a:srgbClr val="000000"/>
                      </a:solidFill>
                      <a:prstDash val="solid"/>
                    </a:lnR>
                    <a:lnT w="9525">
                      <a:solidFill>
                        <a:srgbClr val="000000"/>
                      </a:solidFill>
                      <a:prstDash val="soli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CE6F1"/>
                    </a:solidFill>
                  </a:tcPr>
                </a:tc>
                <a:extLst>
                  <a:ext uri="{0D108BD9-81ED-4DB2-BD59-A6C34878D82A}">
                    <a16:rowId xmlns:a16="http://schemas.microsoft.com/office/drawing/2014/main" val="10000"/>
                  </a:ext>
                </a:extLst>
              </a:tr>
              <a:tr h="324830">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latin typeface="Arial" panose="020B0604020202020204" pitchFamily="34" charset="0"/>
                          <a:cs typeface="Arial" panose="020B0604020202020204" pitchFamily="34" charset="0"/>
                        </a:rPr>
                        <a:t>Knowledge</a:t>
                      </a:r>
                      <a:r>
                        <a:rPr lang="en-US" sz="1000" baseline="0" dirty="0">
                          <a:latin typeface="Arial" panose="020B0604020202020204" pitchFamily="34" charset="0"/>
                          <a:cs typeface="Arial" panose="020B0604020202020204" pitchFamily="34" charset="0"/>
                        </a:rPr>
                        <a:t> Point 1</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r>
                        <a:rPr lang="en-US" sz="1000" b="0" baseline="0" dirty="0">
                          <a:solidFill>
                            <a:schemeClr val="bg1">
                              <a:lumMod val="50000"/>
                            </a:schemeClr>
                          </a:solidFill>
                          <a:latin typeface="Arial" panose="020B0604020202020204" pitchFamily="34" charset="0"/>
                          <a:cs typeface="Arial" panose="020B0604020202020204" pitchFamily="34" charset="0"/>
                        </a:rPr>
                        <a:t>Establish …. achieve XX% increase to metric XYZ current threshold in the laboratory environment.</a:t>
                      </a:r>
                    </a:p>
                    <a:p>
                      <a:pPr algn="l">
                        <a:lnSpc>
                          <a:spcPct val="90000"/>
                        </a:lnSpc>
                      </a:pPr>
                      <a:r>
                        <a:rPr lang="en-US" sz="1000" b="0" baseline="0" dirty="0">
                          <a:solidFill>
                            <a:schemeClr val="bg1">
                              <a:lumMod val="50000"/>
                            </a:schemeClr>
                          </a:solidFill>
                          <a:latin typeface="Arial" panose="020B0604020202020204" pitchFamily="34" charset="0"/>
                          <a:cs typeface="Arial" panose="020B0604020202020204" pitchFamily="34" charset="0"/>
                        </a:rPr>
                        <a:t>…</a:t>
                      </a: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08/2020</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685800" rtl="0" eaLnBrk="1" fontAlgn="auto" latinLnBrk="0" hangingPunct="1">
                        <a:lnSpc>
                          <a:spcPct val="90000"/>
                        </a:lnSpc>
                        <a:spcBef>
                          <a:spcPts val="0"/>
                        </a:spcBef>
                        <a:spcAft>
                          <a:spcPts val="0"/>
                        </a:spcAft>
                        <a:buClrTx/>
                        <a:buSzTx/>
                        <a:buFontTx/>
                        <a:buNone/>
                        <a:tabLst/>
                        <a:defRPr/>
                      </a:pPr>
                      <a:r>
                        <a:rPr lang="en-US" sz="1000" dirty="0">
                          <a:solidFill>
                            <a:schemeClr val="bg1">
                              <a:lumMod val="50000"/>
                            </a:schemeClr>
                          </a:solidFill>
                          <a:latin typeface="Arial" panose="020B0604020202020204" pitchFamily="34" charset="0"/>
                          <a:cs typeface="Arial" panose="020B0604020202020204" pitchFamily="34" charset="0"/>
                        </a:rPr>
                        <a:t>08/2019</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kern="1200" dirty="0">
                          <a:solidFill>
                            <a:schemeClr val="bg1">
                              <a:lumMod val="50000"/>
                            </a:schemeClr>
                          </a:solidFill>
                          <a:latin typeface="Arial" panose="020B0604020202020204" pitchFamily="34" charset="0"/>
                          <a:ea typeface="+mn-ea"/>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198991">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latin typeface="Arial" panose="020B0604020202020204" pitchFamily="34" charset="0"/>
                          <a:cs typeface="Arial" panose="020B0604020202020204" pitchFamily="34" charset="0"/>
                        </a:rPr>
                        <a:t>Knowledge</a:t>
                      </a:r>
                      <a:r>
                        <a:rPr lang="en-US" sz="1000" baseline="0" dirty="0">
                          <a:latin typeface="Arial" panose="020B0604020202020204" pitchFamily="34" charset="0"/>
                          <a:cs typeface="Arial" panose="020B0604020202020204" pitchFamily="34" charset="0"/>
                        </a:rPr>
                        <a:t> Point 2</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endParaRPr lang="en-US" sz="1000" b="0" baseline="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kern="1200" dirty="0">
                          <a:solidFill>
                            <a:schemeClr val="bg1">
                              <a:lumMod val="50000"/>
                            </a:schemeClr>
                          </a:solidFill>
                          <a:latin typeface="Arial" panose="020B0604020202020204" pitchFamily="34" charset="0"/>
                          <a:ea typeface="+mn-ea"/>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2253749"/>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latin typeface="Arial" panose="020B0604020202020204" pitchFamily="34" charset="0"/>
                          <a:cs typeface="Arial" panose="020B0604020202020204" pitchFamily="34" charset="0"/>
                        </a:rPr>
                        <a:t>Knowledge</a:t>
                      </a:r>
                      <a:r>
                        <a:rPr lang="en-US" sz="1000" baseline="0" dirty="0">
                          <a:latin typeface="Arial" panose="020B0604020202020204" pitchFamily="34" charset="0"/>
                          <a:cs typeface="Arial" panose="020B0604020202020204" pitchFamily="34" charset="0"/>
                        </a:rPr>
                        <a:t> Point 3</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endParaRPr lang="en-US" sz="1000" b="0" baseline="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kern="1200" dirty="0">
                          <a:solidFill>
                            <a:schemeClr val="bg1">
                              <a:lumMod val="50000"/>
                            </a:schemeClr>
                          </a:solidFill>
                          <a:latin typeface="Arial" panose="020B0604020202020204" pitchFamily="34" charset="0"/>
                          <a:ea typeface="+mn-ea"/>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Experiment / Demonstration 1</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r>
                        <a:rPr lang="en-US" sz="1000" b="0" baseline="0" dirty="0">
                          <a:solidFill>
                            <a:schemeClr val="bg1">
                              <a:lumMod val="50000"/>
                            </a:schemeClr>
                          </a:solidFill>
                          <a:latin typeface="Arial" panose="020B0604020202020204" pitchFamily="34" charset="0"/>
                          <a:cs typeface="Arial" panose="020B0604020202020204" pitchFamily="34" charset="0"/>
                        </a:rPr>
                        <a:t>Determine breadboard technology increased sufficiently to reasonably achieve metric objective.</a:t>
                      </a: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dirty="0">
                          <a:solidFill>
                            <a:schemeClr val="bg1">
                              <a:lumMod val="50000"/>
                            </a:schemeClr>
                          </a:solidFill>
                          <a:latin typeface="Arial" panose="020B0604020202020204" pitchFamily="34" charset="0"/>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latin typeface="Arial" panose="020B0604020202020204" pitchFamily="34" charset="0"/>
                          <a:cs typeface="Arial" panose="020B0604020202020204" pitchFamily="34" charset="0"/>
                        </a:rPr>
                        <a:t>Decision Point </a:t>
                      </a:r>
                      <a:r>
                        <a:rPr lang="en-US" sz="1000" b="0" dirty="0">
                          <a:latin typeface="Arial" panose="020B0604020202020204" pitchFamily="34" charset="0"/>
                          <a:cs typeface="Arial" panose="020B0604020202020204" pitchFamily="34" charset="0"/>
                        </a:rPr>
                        <a:t>1</a:t>
                      </a: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r>
                        <a:rPr lang="en-US" sz="1000" b="0" baseline="0" dirty="0">
                          <a:solidFill>
                            <a:schemeClr val="bg1">
                              <a:lumMod val="50000"/>
                            </a:schemeClr>
                          </a:solidFill>
                          <a:latin typeface="Arial" panose="020B0604020202020204" pitchFamily="34" charset="0"/>
                          <a:cs typeface="Arial" panose="020B0604020202020204" pitchFamily="34" charset="0"/>
                        </a:rPr>
                        <a:t>Go / No Go Decision.  Rationale is …. achieving TRL 5</a:t>
                      </a:r>
                    </a:p>
                    <a:p>
                      <a:pPr algn="l">
                        <a:lnSpc>
                          <a:spcPct val="90000"/>
                        </a:lnSpc>
                      </a:pPr>
                      <a:r>
                        <a:rPr lang="en-US" sz="1000" b="0" baseline="0" dirty="0">
                          <a:solidFill>
                            <a:schemeClr val="bg1">
                              <a:lumMod val="50000"/>
                            </a:schemeClr>
                          </a:solidFill>
                          <a:latin typeface="Arial" panose="020B0604020202020204" pitchFamily="34" charset="0"/>
                          <a:cs typeface="Arial" panose="020B0604020202020204" pitchFamily="34" charset="0"/>
                        </a:rPr>
                        <a:t>(Decision Point ex: Demo 1 met/did not meet Threshold </a:t>
                      </a:r>
                      <a:r>
                        <a:rPr lang="en-US" sz="1000" b="0" baseline="0" dirty="0" err="1">
                          <a:solidFill>
                            <a:schemeClr val="bg1">
                              <a:lumMod val="50000"/>
                            </a:schemeClr>
                          </a:solidFill>
                          <a:latin typeface="Arial" panose="020B0604020202020204" pitchFamily="34" charset="0"/>
                          <a:cs typeface="Arial" panose="020B0604020202020204" pitchFamily="34" charset="0"/>
                        </a:rPr>
                        <a:t>Obj</a:t>
                      </a:r>
                      <a:r>
                        <a:rPr lang="en-US" sz="1000" b="0" baseline="0" dirty="0">
                          <a:solidFill>
                            <a:schemeClr val="bg1">
                              <a:lumMod val="50000"/>
                            </a:schemeClr>
                          </a:solidFill>
                          <a:latin typeface="Arial" panose="020B0604020202020204" pitchFamily="34" charset="0"/>
                          <a:cs typeface="Arial" panose="020B0604020202020204" pitchFamily="34" charset="0"/>
                        </a:rPr>
                        <a:t>)</a:t>
                      </a: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dirty="0">
                          <a:solidFill>
                            <a:schemeClr val="bg1">
                              <a:lumMod val="50000"/>
                            </a:schemeClr>
                          </a:solidFill>
                          <a:latin typeface="Arial" panose="020B0604020202020204" pitchFamily="34" charset="0"/>
                          <a:cs typeface="Arial" panose="020B0604020202020204" pitchFamily="34" charset="0"/>
                        </a:rPr>
                        <a:t>PEO / Stakeholders</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extLst>
                  <a:ext uri="{0D108BD9-81ED-4DB2-BD59-A6C34878D82A}">
                    <a16:rowId xmlns:a16="http://schemas.microsoft.com/office/drawing/2014/main" val="10009"/>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Knowledge</a:t>
                      </a:r>
                      <a:r>
                        <a:rPr lang="en-US" sz="1000" baseline="0" dirty="0">
                          <a:latin typeface="Arial" panose="020B0604020202020204" pitchFamily="34" charset="0"/>
                          <a:cs typeface="Arial" panose="020B0604020202020204" pitchFamily="34" charset="0"/>
                        </a:rPr>
                        <a:t> Point 4</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l">
                        <a:lnSpc>
                          <a:spcPct val="90000"/>
                        </a:lnSpc>
                      </a:pPr>
                      <a:endParaRPr lang="en-US" sz="1000" b="0" baseline="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dirty="0">
                          <a:solidFill>
                            <a:schemeClr val="bg1">
                              <a:lumMod val="50000"/>
                            </a:schemeClr>
                          </a:solidFill>
                          <a:latin typeface="Arial" panose="020B0604020202020204" pitchFamily="34" charset="0"/>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685800" rtl="0" eaLnBrk="1" fontAlgn="auto" latinLnBrk="0" hangingPunct="1">
                        <a:lnSpc>
                          <a:spcPct val="9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Knowledge</a:t>
                      </a:r>
                      <a:r>
                        <a:rPr lang="en-US" sz="1000" baseline="0" dirty="0">
                          <a:latin typeface="Arial" panose="020B0604020202020204" pitchFamily="34" charset="0"/>
                          <a:cs typeface="Arial" panose="020B0604020202020204" pitchFamily="34" charset="0"/>
                        </a:rPr>
                        <a:t> Point 5</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indent="0" algn="l" defTabSz="914377" rtl="0" eaLnBrk="1" latinLnBrk="0" hangingPunct="1">
                        <a:lnSpc>
                          <a:spcPct val="90000"/>
                        </a:lnSpc>
                        <a:buFont typeface="+mj-lt"/>
                        <a:buNone/>
                      </a:pPr>
                      <a:endParaRPr lang="en-US" sz="1000" b="0" kern="1200" baseline="0" dirty="0">
                        <a:solidFill>
                          <a:schemeClr val="bg1">
                            <a:lumMod val="50000"/>
                          </a:schemeClr>
                        </a:solidFill>
                        <a:latin typeface="Arial" panose="020B0604020202020204" pitchFamily="34" charset="0"/>
                        <a:ea typeface="+mn-ea"/>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dirty="0">
                          <a:solidFill>
                            <a:schemeClr val="bg1">
                              <a:lumMod val="50000"/>
                            </a:schemeClr>
                          </a:solidFill>
                          <a:latin typeface="Arial" panose="020B0604020202020204" pitchFamily="34" charset="0"/>
                          <a:cs typeface="Arial" panose="020B0604020202020204" pitchFamily="34" charset="0"/>
                        </a:rPr>
                        <a:t>Internal</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38284116"/>
                  </a:ext>
                </a:extLst>
              </a:tr>
              <a:tr h="310896">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685800" rtl="0" eaLnBrk="1" fontAlgn="auto" latinLnBrk="0" hangingPunct="1">
                        <a:lnSpc>
                          <a:spcPct val="9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Experiment / Demonstration 2</a:t>
                      </a:r>
                      <a:endParaRPr lang="en-US" sz="1000" b="1" dirty="0">
                        <a:latin typeface="Arial" panose="020B0604020202020204" pitchFamily="34" charset="0"/>
                        <a:cs typeface="Arial" panose="020B0604020202020204" pitchFamily="34" charset="0"/>
                      </a:endParaRP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indent="0" algn="l" defTabSz="914377" rtl="0" eaLnBrk="1" latinLnBrk="0" hangingPunct="1">
                        <a:lnSpc>
                          <a:spcPct val="90000"/>
                        </a:lnSpc>
                        <a:buFont typeface="+mj-lt"/>
                        <a:buNone/>
                      </a:pPr>
                      <a:endParaRPr lang="en-US" sz="1000" b="0" kern="1200" baseline="0" dirty="0">
                        <a:solidFill>
                          <a:schemeClr val="bg1">
                            <a:lumMod val="50000"/>
                          </a:schemeClr>
                        </a:solidFill>
                        <a:latin typeface="Arial" panose="020B0604020202020204" pitchFamily="34" charset="0"/>
                        <a:ea typeface="+mn-ea"/>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Calibri" panose="020F0502020204030204"/>
                        </a:defRPr>
                      </a:lvl1pPr>
                      <a:lvl2pPr marL="342900" algn="l" defTabSz="685800" rtl="0" eaLnBrk="1" latinLnBrk="0" hangingPunct="1">
                        <a:defRPr sz="1350" kern="1200">
                          <a:solidFill>
                            <a:schemeClr val="tx1"/>
                          </a:solidFill>
                          <a:latin typeface="Calibri" panose="020F0502020204030204"/>
                        </a:defRPr>
                      </a:lvl2pPr>
                      <a:lvl3pPr marL="685800" algn="l" defTabSz="685800" rtl="0" eaLnBrk="1" latinLnBrk="0" hangingPunct="1">
                        <a:defRPr sz="1350" kern="1200">
                          <a:solidFill>
                            <a:schemeClr val="tx1"/>
                          </a:solidFill>
                          <a:latin typeface="Calibri" panose="020F0502020204030204"/>
                        </a:defRPr>
                      </a:lvl3pPr>
                      <a:lvl4pPr marL="1028700" algn="l" defTabSz="685800" rtl="0" eaLnBrk="1" latinLnBrk="0" hangingPunct="1">
                        <a:defRPr sz="1350" kern="1200">
                          <a:solidFill>
                            <a:schemeClr val="tx1"/>
                          </a:solidFill>
                          <a:latin typeface="Calibri" panose="020F0502020204030204"/>
                        </a:defRPr>
                      </a:lvl4pPr>
                      <a:lvl5pPr marL="1371600" algn="l" defTabSz="685800" rtl="0" eaLnBrk="1" latinLnBrk="0" hangingPunct="1">
                        <a:defRPr sz="1350" kern="1200">
                          <a:solidFill>
                            <a:schemeClr val="tx1"/>
                          </a:solidFill>
                          <a:latin typeface="Calibri" panose="020F0502020204030204"/>
                        </a:defRPr>
                      </a:lvl5pPr>
                      <a:lvl6pPr marL="1714500" algn="l" defTabSz="685800" rtl="0" eaLnBrk="1" latinLnBrk="0" hangingPunct="1">
                        <a:defRPr sz="1350" kern="1200">
                          <a:solidFill>
                            <a:schemeClr val="tx1"/>
                          </a:solidFill>
                          <a:latin typeface="Calibri" panose="020F0502020204030204"/>
                        </a:defRPr>
                      </a:lvl6pPr>
                      <a:lvl7pPr marL="2057400" algn="l" defTabSz="685800" rtl="0" eaLnBrk="1" latinLnBrk="0" hangingPunct="1">
                        <a:defRPr sz="1350" kern="1200">
                          <a:solidFill>
                            <a:schemeClr val="tx1"/>
                          </a:solidFill>
                          <a:latin typeface="Calibri" panose="020F0502020204030204"/>
                        </a:defRPr>
                      </a:lvl7pPr>
                      <a:lvl8pPr marL="2400300" algn="l" defTabSz="685800" rtl="0" eaLnBrk="1" latinLnBrk="0" hangingPunct="1">
                        <a:defRPr sz="1350" kern="1200">
                          <a:solidFill>
                            <a:schemeClr val="tx1"/>
                          </a:solidFill>
                          <a:latin typeface="Calibri" panose="020F0502020204030204"/>
                        </a:defRPr>
                      </a:lvl8pPr>
                      <a:lvl9pPr marL="2743200" algn="l" defTabSz="685800" rtl="0" eaLnBrk="1" latinLnBrk="0" hangingPunct="1">
                        <a:defRPr sz="1350" kern="1200">
                          <a:solidFill>
                            <a:schemeClr val="tx1"/>
                          </a:solidFill>
                          <a:latin typeface="Calibri" panose="020F0502020204030204"/>
                        </a:defRPr>
                      </a:lvl9p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kern="1200" dirty="0">
                          <a:solidFill>
                            <a:schemeClr val="bg1">
                              <a:lumMod val="50000"/>
                            </a:schemeClr>
                          </a:solidFill>
                          <a:latin typeface="Arial" panose="020B0604020202020204" pitchFamily="34" charset="0"/>
                          <a:ea typeface="+mn-ea"/>
                          <a:cs typeface="Arial" panose="020B0604020202020204" pitchFamily="34" charset="0"/>
                        </a:rPr>
                        <a:t>PEO, Stakeholders</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3"/>
                  </a:ext>
                </a:extLst>
              </a:tr>
              <a:tr h="310896">
                <a:tc>
                  <a:txBody>
                    <a:bodyPr/>
                    <a:lstStyle/>
                    <a:p>
                      <a:pPr marL="0" marR="0" lvl="0" indent="0" algn="ctr" defTabSz="685800" rtl="0" eaLnBrk="1" fontAlgn="auto" latinLnBrk="0" hangingPunct="1">
                        <a:lnSpc>
                          <a:spcPct val="9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Decision Point </a:t>
                      </a:r>
                      <a:r>
                        <a:rPr lang="en-US" sz="1000" b="0" dirty="0">
                          <a:latin typeface="Arial" panose="020B0604020202020204" pitchFamily="34" charset="0"/>
                          <a:cs typeface="Arial" panose="020B0604020202020204" pitchFamily="34" charset="0"/>
                        </a:rPr>
                        <a:t>2</a:t>
                      </a:r>
                    </a:p>
                  </a:txBody>
                  <a:tcPr marL="27432" marR="27432" marT="18288" marB="18288" anchor="ctr">
                    <a:lnL w="9525">
                      <a:solidFill>
                        <a:srgbClr val="000000"/>
                      </a:solidFill>
                      <a:prstDash val="soli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p>
                      <a:pPr marL="0" marR="0" lvl="0" indent="0" algn="l" defTabSz="914377" rtl="0" eaLnBrk="1" fontAlgn="auto" latinLnBrk="0" hangingPunct="1">
                        <a:lnSpc>
                          <a:spcPct val="90000"/>
                        </a:lnSpc>
                        <a:spcBef>
                          <a:spcPts val="0"/>
                        </a:spcBef>
                        <a:spcAft>
                          <a:spcPts val="0"/>
                        </a:spcAft>
                        <a:buClrTx/>
                        <a:buSzTx/>
                        <a:buFont typeface="+mj-lt"/>
                        <a:buNone/>
                        <a:tabLst/>
                        <a:defRPr/>
                      </a:pPr>
                      <a:r>
                        <a:rPr lang="en-US" sz="1000" b="0" baseline="0" dirty="0">
                          <a:solidFill>
                            <a:schemeClr val="bg1">
                              <a:lumMod val="50000"/>
                            </a:schemeClr>
                          </a:solidFill>
                          <a:latin typeface="Arial" panose="020B0604020202020204" pitchFamily="34" charset="0"/>
                          <a:cs typeface="Arial" panose="020B0604020202020204" pitchFamily="34" charset="0"/>
                        </a:rPr>
                        <a:t>Go / No Go Decision.  Rationale is …. achieving TRL 6</a:t>
                      </a:r>
                    </a:p>
                    <a:p>
                      <a:pPr marL="0" marR="0" lvl="0" indent="0" algn="l" defTabSz="914377" rtl="0" eaLnBrk="1" fontAlgn="auto" latinLnBrk="0" hangingPunct="1">
                        <a:lnSpc>
                          <a:spcPct val="90000"/>
                        </a:lnSpc>
                        <a:spcBef>
                          <a:spcPts val="0"/>
                        </a:spcBef>
                        <a:spcAft>
                          <a:spcPts val="0"/>
                        </a:spcAft>
                        <a:buClrTx/>
                        <a:buSzTx/>
                        <a:buFont typeface="+mj-lt"/>
                        <a:buNone/>
                        <a:tabLst/>
                        <a:defRPr/>
                      </a:pPr>
                      <a:endParaRPr lang="en-US" sz="1000" b="0" baseline="0" dirty="0">
                        <a:solidFill>
                          <a:schemeClr val="bg1">
                            <a:lumMod val="50000"/>
                          </a:schemeClr>
                        </a:solidFill>
                        <a:latin typeface="Arial" panose="020B0604020202020204" pitchFamily="34" charset="0"/>
                        <a:cs typeface="Arial" panose="020B0604020202020204" pitchFamily="34" charset="0"/>
                      </a:endParaRPr>
                    </a:p>
                    <a:p>
                      <a:pPr marL="0" indent="0" algn="l" defTabSz="914377" rtl="0" eaLnBrk="1" latinLnBrk="0" hangingPunct="1">
                        <a:lnSpc>
                          <a:spcPct val="90000"/>
                        </a:lnSpc>
                        <a:buFont typeface="+mj-lt"/>
                        <a:buNone/>
                      </a:pPr>
                      <a:endParaRPr lang="en-US" sz="1000" b="0" kern="1200" baseline="0" dirty="0">
                        <a:solidFill>
                          <a:schemeClr val="bg1">
                            <a:lumMod val="50000"/>
                          </a:schemeClr>
                        </a:solidFill>
                        <a:latin typeface="Arial" panose="020B0604020202020204" pitchFamily="34" charset="0"/>
                        <a:ea typeface="+mn-ea"/>
                        <a:cs typeface="Arial" panose="020B0604020202020204" pitchFamily="34" charset="0"/>
                      </a:endParaRPr>
                    </a:p>
                  </a:txBody>
                  <a:tcPr marL="27432" marR="27432" marT="18288" marB="1828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p>
                      <a:pPr algn="ctr">
                        <a:lnSpc>
                          <a:spcPct val="90000"/>
                        </a:lnSpc>
                      </a:pPr>
                      <a:endParaRPr lang="en-US" sz="1000" dirty="0">
                        <a:solidFill>
                          <a:schemeClr val="bg1">
                            <a:lumMod val="50000"/>
                          </a:schemeClr>
                        </a:solidFill>
                        <a:latin typeface="Arial" panose="020B0604020202020204" pitchFamily="34" charset="0"/>
                        <a:cs typeface="Arial" panose="020B0604020202020204" pitchFamily="34" charset="0"/>
                      </a:endParaRP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Delayed</a:t>
                      </a:r>
                      <a:r>
                        <a:rPr lang="en-US" sz="1000" baseline="0" dirty="0">
                          <a:solidFill>
                            <a:schemeClr val="bg1">
                              <a:lumMod val="50000"/>
                            </a:schemeClr>
                          </a:solidFill>
                          <a:latin typeface="Arial" panose="020B0604020202020204" pitchFamily="34" charset="0"/>
                          <a:cs typeface="Arial" panose="020B0604020202020204" pitchFamily="34" charset="0"/>
                        </a:rPr>
                        <a:t> / </a:t>
                      </a:r>
                    </a:p>
                    <a:p>
                      <a:pPr algn="ctr">
                        <a:lnSpc>
                          <a:spcPct val="90000"/>
                        </a:lnSpc>
                      </a:pPr>
                      <a:r>
                        <a:rPr lang="en-US" sz="1000" dirty="0">
                          <a:solidFill>
                            <a:schemeClr val="bg1">
                              <a:lumMod val="50000"/>
                            </a:schemeClr>
                          </a:solidFill>
                          <a:latin typeface="Arial" panose="020B0604020202020204" pitchFamily="34" charset="0"/>
                          <a:cs typeface="Arial" panose="020B0604020202020204" pitchFamily="34" charset="0"/>
                        </a:rPr>
                        <a:t>On Schedule / Complete</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tc>
                  <a:txBody>
                    <a:bodyPr/>
                    <a:lstStyle/>
                    <a:p>
                      <a:pPr marL="0" marR="0" lvl="0" indent="0" algn="ctr" defTabSz="914377" rtl="0" eaLnBrk="1" fontAlgn="auto" latinLnBrk="0" hangingPunct="1">
                        <a:lnSpc>
                          <a:spcPct val="90000"/>
                        </a:lnSpc>
                        <a:spcBef>
                          <a:spcPts val="0"/>
                        </a:spcBef>
                        <a:spcAft>
                          <a:spcPts val="0"/>
                        </a:spcAft>
                        <a:buClrTx/>
                        <a:buSzTx/>
                        <a:buFontTx/>
                        <a:buNone/>
                        <a:tabLst/>
                        <a:defRPr/>
                      </a:pPr>
                      <a:r>
                        <a:rPr lang="en-US" sz="1000" kern="1200" dirty="0">
                          <a:solidFill>
                            <a:schemeClr val="bg1">
                              <a:lumMod val="50000"/>
                            </a:schemeClr>
                          </a:solidFill>
                          <a:latin typeface="Arial" panose="020B0604020202020204" pitchFamily="34" charset="0"/>
                          <a:ea typeface="+mn-ea"/>
                          <a:cs typeface="Arial" panose="020B0604020202020204" pitchFamily="34" charset="0"/>
                        </a:rPr>
                        <a:t>PEO, Stakeholders</a:t>
                      </a:r>
                    </a:p>
                  </a:txBody>
                  <a:tcPr marL="27432" marR="27432" marT="18288" marB="18288"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6D6E8"/>
                    </a:solidFill>
                  </a:tcPr>
                </a:tc>
                <a:extLst>
                  <a:ext uri="{0D108BD9-81ED-4DB2-BD59-A6C34878D82A}">
                    <a16:rowId xmlns:a16="http://schemas.microsoft.com/office/drawing/2014/main" val="10011"/>
                  </a:ext>
                </a:extLst>
              </a:tr>
            </a:tbl>
          </a:graphicData>
        </a:graphic>
      </p:graphicFrame>
      <p:sp>
        <p:nvSpPr>
          <p:cNvPr id="6" name="Title Text"/>
          <p:cNvSpPr txBox="1">
            <a:spLocks/>
          </p:cNvSpPr>
          <p:nvPr/>
        </p:nvSpPr>
        <p:spPr>
          <a:xfrm>
            <a:off x="3253687" y="304058"/>
            <a:ext cx="7183870" cy="66415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base">
              <a:lnSpc>
                <a:spcPct val="80000"/>
              </a:lnSpc>
              <a:spcBef>
                <a:spcPts val="0"/>
              </a:spcBef>
              <a:spcAft>
                <a:spcPct val="0"/>
              </a:spcAft>
              <a:buNone/>
            </a:pPr>
            <a:r>
              <a:rPr lang="en-US" sz="2400" b="1" dirty="0">
                <a:solidFill>
                  <a:srgbClr val="EBEBEB">
                    <a:lumMod val="50000"/>
                  </a:srgbClr>
                </a:solidFill>
                <a:latin typeface="Arial" panose="020B0604020202020204" pitchFamily="34" charset="0"/>
                <a:cs typeface="Arial" panose="020B0604020202020204" pitchFamily="34" charset="0"/>
              </a:rPr>
              <a:t>CURRENT STAGE GATES</a:t>
            </a:r>
          </a:p>
          <a:p>
            <a:pPr marL="0" indent="0" algn="r" fontAlgn="base">
              <a:lnSpc>
                <a:spcPct val="80000"/>
              </a:lnSpc>
              <a:spcBef>
                <a:spcPts val="0"/>
              </a:spcBef>
              <a:spcAft>
                <a:spcPct val="0"/>
              </a:spcAft>
              <a:buNone/>
            </a:pPr>
            <a:r>
              <a:rPr lang="en-US" sz="2000" b="1" dirty="0">
                <a:solidFill>
                  <a:srgbClr val="EBEBEB">
                    <a:lumMod val="50000"/>
                  </a:srgbClr>
                </a:solidFill>
                <a:latin typeface="Arial" panose="020B0604020202020204" pitchFamily="34" charset="0"/>
                <a:cs typeface="Arial" panose="020B0604020202020204" pitchFamily="34" charset="0"/>
              </a:rPr>
              <a:t>Task Title</a:t>
            </a:r>
          </a:p>
        </p:txBody>
      </p:sp>
      <p:sp>
        <p:nvSpPr>
          <p:cNvPr id="7" name="Text Box 9">
            <a:extLst>
              <a:ext uri="{FF2B5EF4-FFF2-40B4-BE49-F238E27FC236}">
                <a16:creationId xmlns:a16="http://schemas.microsoft.com/office/drawing/2014/main" id="{2F3887A6-89DF-6C40-B2CD-015531B36782}"/>
              </a:ext>
            </a:extLst>
          </p:cNvPr>
          <p:cNvSpPr txBox="1">
            <a:spLocks noChangeArrowheads="1"/>
          </p:cNvSpPr>
          <p:nvPr/>
        </p:nvSpPr>
        <p:spPr bwMode="auto">
          <a:xfrm>
            <a:off x="1794632" y="647830"/>
            <a:ext cx="1459054" cy="215444"/>
          </a:xfrm>
          <a:prstGeom prst="rect">
            <a:avLst/>
          </a:prstGeom>
          <a:noFill/>
          <a:ln w="9525">
            <a:no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Arial" charset="0"/>
                <a:ea typeface="ＭＳ Ｐゴシック" charset="-128"/>
                <a:cs typeface="+mn-cs"/>
              </a:defRPr>
            </a:lvl1pPr>
            <a:lvl2pPr marL="457200" algn="l" rtl="0" fontAlgn="base">
              <a:spcBef>
                <a:spcPct val="0"/>
              </a:spcBef>
              <a:spcAft>
                <a:spcPct val="0"/>
              </a:spcAft>
              <a:defRPr sz="2400" kern="1200">
                <a:solidFill>
                  <a:schemeClr val="tx1"/>
                </a:solidFill>
                <a:latin typeface="Arial" charset="0"/>
                <a:ea typeface="ＭＳ Ｐゴシック" charset="-128"/>
                <a:cs typeface="+mn-cs"/>
              </a:defRPr>
            </a:lvl2pPr>
            <a:lvl3pPr marL="914400" algn="l" rtl="0" fontAlgn="base">
              <a:spcBef>
                <a:spcPct val="0"/>
              </a:spcBef>
              <a:spcAft>
                <a:spcPct val="0"/>
              </a:spcAft>
              <a:defRPr sz="2400" kern="1200">
                <a:solidFill>
                  <a:schemeClr val="tx1"/>
                </a:solidFill>
                <a:latin typeface="Arial" charset="0"/>
                <a:ea typeface="ＭＳ Ｐゴシック" charset="-128"/>
                <a:cs typeface="+mn-cs"/>
              </a:defRPr>
            </a:lvl3pPr>
            <a:lvl4pPr marL="1371600" algn="l" rtl="0" fontAlgn="base">
              <a:spcBef>
                <a:spcPct val="0"/>
              </a:spcBef>
              <a:spcAft>
                <a:spcPct val="0"/>
              </a:spcAft>
              <a:defRPr sz="2400" kern="1200">
                <a:solidFill>
                  <a:schemeClr val="tx1"/>
                </a:solidFill>
                <a:latin typeface="Arial" charset="0"/>
                <a:ea typeface="ＭＳ Ｐゴシック" charset="-128"/>
                <a:cs typeface="+mn-cs"/>
              </a:defRPr>
            </a:lvl4pPr>
            <a:lvl5pPr marL="1828800" algn="l"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a:lstStyle>
          <a:p>
            <a:pPr fontAlgn="auto">
              <a:spcBef>
                <a:spcPts val="0"/>
              </a:spcBef>
              <a:spcAft>
                <a:spcPts val="0"/>
              </a:spcAft>
            </a:pPr>
            <a:r>
              <a:rPr lang="en-US" sz="800" dirty="0">
                <a:ln w="0"/>
                <a:solidFill>
                  <a:prstClr val="black"/>
                </a:solidFill>
                <a:latin typeface="Arial" panose="020B0604020202020204" pitchFamily="34" charset="0"/>
                <a:cs typeface="Arial" panose="020B0604020202020204" pitchFamily="34" charset="0"/>
              </a:rPr>
              <a:t>Last update (DD-MMM-YY) </a:t>
            </a:r>
          </a:p>
        </p:txBody>
      </p:sp>
      <p:cxnSp>
        <p:nvCxnSpPr>
          <p:cNvPr id="9" name="Straight Arrow Connector 8"/>
          <p:cNvCxnSpPr/>
          <p:nvPr/>
        </p:nvCxnSpPr>
        <p:spPr>
          <a:xfrm>
            <a:off x="2473234"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959531"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7123611"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8042365"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8956765"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9958251" y="5623560"/>
            <a:ext cx="0" cy="18288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756789" y="5798344"/>
            <a:ext cx="8678423" cy="549381"/>
          </a:xfrm>
          <a:prstGeom prst="rect">
            <a:avLst/>
          </a:prstGeom>
          <a:solidFill>
            <a:srgbClr val="FFFF00">
              <a:alpha val="42000"/>
            </a:srgbClr>
          </a:solidFill>
        </p:spPr>
        <p:txBody>
          <a:bodyPr wrap="square" lIns="0" tIns="0" rIns="0" bIns="0" rtlCol="0">
            <a:spAutoFit/>
          </a:bodyPr>
          <a:lstStyle/>
          <a:p>
            <a:pPr algn="ctr" fontAlgn="base">
              <a:lnSpc>
                <a:spcPct val="85000"/>
              </a:lnSpc>
              <a:spcBef>
                <a:spcPct val="0"/>
              </a:spcBef>
              <a:spcAft>
                <a:spcPct val="0"/>
              </a:spcAft>
            </a:pPr>
            <a:r>
              <a:rPr lang="en-US" sz="1400" dirty="0">
                <a:solidFill>
                  <a:prstClr val="black"/>
                </a:solidFill>
                <a:latin typeface="Arial" charset="0"/>
                <a:ea typeface="ＭＳ Ｐゴシック" charset="-128"/>
              </a:rPr>
              <a:t>Each DP is preceded by KPs and experiments/demonstrations. Each DP is a Go/No-go decision point (a “Gate” to be passed for leadership/stakeholders make a decision to determine whether the project moves to the next "Stage").    Each DP includes transition partners and stakeholders. </a:t>
            </a:r>
          </a:p>
        </p:txBody>
      </p:sp>
      <p:sp>
        <p:nvSpPr>
          <p:cNvPr id="16" name="Rectangle 15"/>
          <p:cNvSpPr/>
          <p:nvPr/>
        </p:nvSpPr>
        <p:spPr>
          <a:xfrm>
            <a:off x="3146282" y="636137"/>
            <a:ext cx="3075465" cy="1131079"/>
          </a:xfrm>
          <a:prstGeom prst="rect">
            <a:avLst/>
          </a:prstGeom>
          <a:solidFill>
            <a:srgbClr val="FFFF00"/>
          </a:solidFill>
        </p:spPr>
        <p:txBody>
          <a:bodyPr wrap="square">
            <a:spAutoFit/>
          </a:bodyPr>
          <a:lstStyle/>
          <a:p>
            <a:pPr algn="ctr" fontAlgn="base">
              <a:spcBef>
                <a:spcPct val="0"/>
              </a:spcBef>
              <a:spcAft>
                <a:spcPct val="0"/>
              </a:spcAft>
            </a:pPr>
            <a:r>
              <a:rPr lang="en-US" sz="1350" dirty="0">
                <a:solidFill>
                  <a:prstClr val="black"/>
                </a:solidFill>
                <a:latin typeface="Arial" panose="020B0604020202020204" pitchFamily="34" charset="0"/>
                <a:ea typeface="Calibri" panose="020F0502020204030204" pitchFamily="34" charset="0"/>
                <a:cs typeface="Arial" panose="020B0604020202020204" pitchFamily="34" charset="0"/>
              </a:rPr>
              <a:t>Task Level Brief Only</a:t>
            </a:r>
          </a:p>
          <a:p>
            <a:pPr algn="ctr" fontAlgn="base">
              <a:spcBef>
                <a:spcPct val="0"/>
              </a:spcBef>
              <a:spcAft>
                <a:spcPct val="0"/>
              </a:spcAft>
            </a:pPr>
            <a:r>
              <a:rPr lang="en-US" sz="1350" dirty="0">
                <a:solidFill>
                  <a:prstClr val="black"/>
                </a:solidFill>
                <a:latin typeface="Arial" panose="020B0604020202020204" pitchFamily="34" charset="0"/>
                <a:ea typeface="Calibri" panose="020F0502020204030204" pitchFamily="34" charset="0"/>
                <a:cs typeface="Arial" panose="020B0604020202020204" pitchFamily="34" charset="0"/>
              </a:rPr>
              <a:t>Should be 1 slide only. Focus on current year and following year.</a:t>
            </a:r>
          </a:p>
          <a:p>
            <a:pPr algn="ctr" fontAlgn="base">
              <a:spcBef>
                <a:spcPct val="0"/>
              </a:spcBef>
              <a:spcAft>
                <a:spcPct val="0"/>
              </a:spcAft>
            </a:pPr>
            <a:r>
              <a:rPr lang="en-US" sz="1350" dirty="0">
                <a:solidFill>
                  <a:prstClr val="black"/>
                </a:solidFill>
                <a:latin typeface="Arial" panose="020B0604020202020204" pitchFamily="34" charset="0"/>
                <a:ea typeface="Calibri" panose="020F0502020204030204" pitchFamily="34" charset="0"/>
                <a:cs typeface="Arial" panose="020B0604020202020204" pitchFamily="34" charset="0"/>
              </a:rPr>
              <a:t>Project Level Brief: Stage Gate in Backups.  </a:t>
            </a:r>
          </a:p>
        </p:txBody>
      </p:sp>
    </p:spTree>
    <p:extLst>
      <p:ext uri="{BB962C8B-B14F-4D97-AF65-F5344CB8AC3E}">
        <p14:creationId xmlns:p14="http://schemas.microsoft.com/office/powerpoint/2010/main" val="2728563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pPr fontAlgn="base">
              <a:spcBef>
                <a:spcPct val="0"/>
              </a:spcBef>
              <a:spcAft>
                <a:spcPct val="0"/>
              </a:spcAft>
            </a:pPr>
            <a:fld id="{A465A7D4-A58E-4830-BB44-2849A05459E4}" type="slidenum">
              <a:rPr lang="en-US">
                <a:solidFill>
                  <a:prstClr val="black"/>
                </a:solidFill>
                <a:ea typeface="ＭＳ Ｐゴシック" charset="-128"/>
              </a:rPr>
              <a:pPr fontAlgn="base">
                <a:spcBef>
                  <a:spcPct val="0"/>
                </a:spcBef>
                <a:spcAft>
                  <a:spcPct val="0"/>
                </a:spcAft>
              </a:pPr>
              <a:t>12</a:t>
            </a:fld>
            <a:endParaRPr lang="en-US">
              <a:solidFill>
                <a:prstClr val="black"/>
              </a:solidFill>
              <a:ea typeface="ＭＳ Ｐゴシック" charset="-128"/>
            </a:endParaRPr>
          </a:p>
        </p:txBody>
      </p:sp>
      <p:sp>
        <p:nvSpPr>
          <p:cNvPr id="5" name="Rectangle 22">
            <a:extLst>
              <a:ext uri="{FF2B5EF4-FFF2-40B4-BE49-F238E27FC236}">
                <a16:creationId xmlns:a16="http://schemas.microsoft.com/office/drawing/2014/main" id="{BE34B88A-65C6-E245-AE73-33A1AC295DC8}"/>
              </a:ext>
            </a:extLst>
          </p:cNvPr>
          <p:cNvSpPr>
            <a:spLocks noChangeArrowheads="1"/>
          </p:cNvSpPr>
          <p:nvPr/>
        </p:nvSpPr>
        <p:spPr bwMode="auto">
          <a:xfrm>
            <a:off x="3250884" y="300537"/>
            <a:ext cx="7058342" cy="295466"/>
          </a:xfrm>
          <a:prstGeom prst="rect">
            <a:avLst/>
          </a:prstGeom>
        </p:spPr>
        <p:txBody>
          <a:bodyPr/>
          <a:lstStyle/>
          <a:p>
            <a:pPr algn="r" fontAlgn="base">
              <a:lnSpc>
                <a:spcPct val="80000"/>
              </a:lnSpc>
              <a:spcBef>
                <a:spcPct val="0"/>
              </a:spcBef>
              <a:spcAft>
                <a:spcPct val="0"/>
              </a:spcAft>
            </a:pPr>
            <a:r>
              <a:rPr lang="en-US" sz="2400" b="1" dirty="0">
                <a:solidFill>
                  <a:srgbClr val="EBEBEB">
                    <a:lumMod val="50000"/>
                  </a:srgbClr>
                </a:solidFill>
                <a:latin typeface="Arial" panose="020B0604020202020204" pitchFamily="34" charset="0"/>
                <a:ea typeface="ＭＳ Ｐゴシック" charset="-128"/>
                <a:cs typeface="Arial" panose="020B0604020202020204" pitchFamily="34" charset="0"/>
              </a:rPr>
              <a:t> GOOD NEWS</a:t>
            </a:r>
          </a:p>
          <a:p>
            <a:pPr algn="r" fontAlgn="base">
              <a:lnSpc>
                <a:spcPct val="80000"/>
              </a:lnSpc>
              <a:spcBef>
                <a:spcPct val="0"/>
              </a:spcBef>
              <a:spcAft>
                <a:spcPct val="0"/>
              </a:spcAft>
            </a:pPr>
            <a:r>
              <a:rPr lang="en-US" sz="2000" b="1" dirty="0">
                <a:solidFill>
                  <a:srgbClr val="EBEBEB">
                    <a:lumMod val="50000"/>
                  </a:srgbClr>
                </a:solidFill>
                <a:latin typeface="Arial" panose="020B0604020202020204" pitchFamily="34" charset="0"/>
                <a:ea typeface="ＭＳ Ｐゴシック" charset="-128"/>
                <a:cs typeface="Arial" panose="020B0604020202020204" pitchFamily="34" charset="0"/>
              </a:rPr>
              <a:t>Project Title</a:t>
            </a:r>
          </a:p>
        </p:txBody>
      </p:sp>
      <p:sp>
        <p:nvSpPr>
          <p:cNvPr id="9" name="Text Box 9">
            <a:extLst>
              <a:ext uri="{FF2B5EF4-FFF2-40B4-BE49-F238E27FC236}">
                <a16:creationId xmlns:a16="http://schemas.microsoft.com/office/drawing/2014/main" id="{2F3887A6-89DF-6C40-B2CD-015531B36782}"/>
              </a:ext>
            </a:extLst>
          </p:cNvPr>
          <p:cNvSpPr txBox="1">
            <a:spLocks noChangeArrowheads="1"/>
          </p:cNvSpPr>
          <p:nvPr/>
        </p:nvSpPr>
        <p:spPr bwMode="auto">
          <a:xfrm>
            <a:off x="1794632" y="647830"/>
            <a:ext cx="1459054" cy="215444"/>
          </a:xfrm>
          <a:prstGeom prst="rect">
            <a:avLst/>
          </a:prstGeom>
          <a:noFill/>
          <a:ln w="9525">
            <a:no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Arial" charset="0"/>
                <a:ea typeface="ＭＳ Ｐゴシック" charset="-128"/>
                <a:cs typeface="+mn-cs"/>
              </a:defRPr>
            </a:lvl1pPr>
            <a:lvl2pPr marL="457200" algn="l" rtl="0" fontAlgn="base">
              <a:spcBef>
                <a:spcPct val="0"/>
              </a:spcBef>
              <a:spcAft>
                <a:spcPct val="0"/>
              </a:spcAft>
              <a:defRPr sz="2400" kern="1200">
                <a:solidFill>
                  <a:schemeClr val="tx1"/>
                </a:solidFill>
                <a:latin typeface="Arial" charset="0"/>
                <a:ea typeface="ＭＳ Ｐゴシック" charset="-128"/>
                <a:cs typeface="+mn-cs"/>
              </a:defRPr>
            </a:lvl2pPr>
            <a:lvl3pPr marL="914400" algn="l" rtl="0" fontAlgn="base">
              <a:spcBef>
                <a:spcPct val="0"/>
              </a:spcBef>
              <a:spcAft>
                <a:spcPct val="0"/>
              </a:spcAft>
              <a:defRPr sz="2400" kern="1200">
                <a:solidFill>
                  <a:schemeClr val="tx1"/>
                </a:solidFill>
                <a:latin typeface="Arial" charset="0"/>
                <a:ea typeface="ＭＳ Ｐゴシック" charset="-128"/>
                <a:cs typeface="+mn-cs"/>
              </a:defRPr>
            </a:lvl3pPr>
            <a:lvl4pPr marL="1371600" algn="l" rtl="0" fontAlgn="base">
              <a:spcBef>
                <a:spcPct val="0"/>
              </a:spcBef>
              <a:spcAft>
                <a:spcPct val="0"/>
              </a:spcAft>
              <a:defRPr sz="2400" kern="1200">
                <a:solidFill>
                  <a:schemeClr val="tx1"/>
                </a:solidFill>
                <a:latin typeface="Arial" charset="0"/>
                <a:ea typeface="ＭＳ Ｐゴシック" charset="-128"/>
                <a:cs typeface="+mn-cs"/>
              </a:defRPr>
            </a:lvl4pPr>
            <a:lvl5pPr marL="1828800" algn="l"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a:lstStyle>
          <a:p>
            <a:pPr fontAlgn="auto">
              <a:spcBef>
                <a:spcPts val="0"/>
              </a:spcBef>
              <a:spcAft>
                <a:spcPts val="0"/>
              </a:spcAft>
            </a:pPr>
            <a:r>
              <a:rPr lang="en-US" sz="800" dirty="0">
                <a:ln w="0"/>
                <a:solidFill>
                  <a:prstClr val="black"/>
                </a:solidFill>
                <a:latin typeface="Arial" panose="020B0604020202020204" pitchFamily="34" charset="0"/>
                <a:cs typeface="Arial" panose="020B0604020202020204" pitchFamily="34" charset="0"/>
              </a:rPr>
              <a:t>Last update (DD-MMM-YY) </a:t>
            </a:r>
          </a:p>
        </p:txBody>
      </p:sp>
      <p:graphicFrame>
        <p:nvGraphicFramePr>
          <p:cNvPr id="10" name="Group 13"/>
          <p:cNvGraphicFramePr>
            <a:graphicFrameLocks noGrp="1"/>
          </p:cNvGraphicFramePr>
          <p:nvPr/>
        </p:nvGraphicFramePr>
        <p:xfrm>
          <a:off x="1794633" y="897020"/>
          <a:ext cx="4816749" cy="5422646"/>
        </p:xfrm>
        <a:graphic>
          <a:graphicData uri="http://schemas.openxmlformats.org/drawingml/2006/table">
            <a:tbl>
              <a:tblPr/>
              <a:tblGrid>
                <a:gridCol w="4816749">
                  <a:extLst>
                    <a:ext uri="{9D8B030D-6E8A-4147-A177-3AD203B41FA5}">
                      <a16:colId xmlns:a16="http://schemas.microsoft.com/office/drawing/2014/main" val="20000"/>
                    </a:ext>
                  </a:extLst>
                </a:gridCol>
              </a:tblGrid>
              <a:tr h="4732142">
                <a:tc>
                  <a:txBody>
                    <a:bodyPr/>
                    <a:lstStyle/>
                    <a:p>
                      <a:pPr marL="0" marR="0" lvl="0" indent="0" algn="l" defTabSz="914400" rtl="0" eaLnBrk="0" fontAlgn="base" latinLnBrk="0" hangingPunct="0">
                        <a:lnSpc>
                          <a:spcPct val="90000"/>
                        </a:lnSpc>
                        <a:spcBef>
                          <a:spcPts val="0"/>
                        </a:spcBef>
                        <a:spcAft>
                          <a:spcPts val="0"/>
                        </a:spcAft>
                        <a:buClrTx/>
                        <a:buSzTx/>
                        <a:buFontTx/>
                        <a:buNone/>
                        <a:tabLst>
                          <a:tab pos="114300" algn="l"/>
                        </a:tabLst>
                        <a:defRPr/>
                      </a:pPr>
                      <a:r>
                        <a:rPr lang="en-US" sz="1400" b="1" u="none" kern="0" dirty="0">
                          <a:solidFill>
                            <a:schemeClr val="tx1"/>
                          </a:solidFill>
                          <a:latin typeface="Arial" panose="020B0604020202020204" pitchFamily="34" charset="0"/>
                          <a:ea typeface="+mn-ea"/>
                          <a:cs typeface="Arial" panose="020B0604020202020204" pitchFamily="34" charset="0"/>
                        </a:rPr>
                        <a:t>Challenge:  </a:t>
                      </a:r>
                      <a:r>
                        <a:rPr lang="en-US" sz="1050" b="0" kern="1200" dirty="0">
                          <a:solidFill>
                            <a:schemeClr val="bg1">
                              <a:lumMod val="50000"/>
                            </a:schemeClr>
                          </a:solidFill>
                          <a:latin typeface="Arial" panose="020B0604020202020204" pitchFamily="34" charset="0"/>
                          <a:ea typeface="+mn-ea"/>
                          <a:cs typeface="Arial" panose="020B0604020202020204" pitchFamily="34" charset="0"/>
                        </a:rPr>
                        <a:t>Monitoring and predicting soil state conditions for maneuver support, mobility assessment, and other modeling efforts such as determining vehicle underbody blast loading. </a:t>
                      </a:r>
                      <a:endParaRPr lang="en-US" sz="1050" b="0" kern="1200" baseline="0" dirty="0">
                        <a:solidFill>
                          <a:schemeClr val="bg1">
                            <a:lumMod val="50000"/>
                          </a:schemeClr>
                        </a:solidFill>
                        <a:latin typeface="Arial" panose="020B0604020202020204" pitchFamily="34" charset="0"/>
                        <a:ea typeface="+mn-ea"/>
                        <a:cs typeface="Arial" panose="020B0604020202020204" pitchFamily="34" charset="0"/>
                      </a:endParaRPr>
                    </a:p>
                    <a:p>
                      <a:pPr marL="0" marR="0" lvl="0" indent="0" algn="l" defTabSz="914400" rtl="0" eaLnBrk="0" fontAlgn="base" latinLnBrk="0" hangingPunct="0">
                        <a:lnSpc>
                          <a:spcPct val="90000"/>
                        </a:lnSpc>
                        <a:spcBef>
                          <a:spcPts val="600"/>
                        </a:spcBef>
                        <a:spcAft>
                          <a:spcPts val="0"/>
                        </a:spcAft>
                        <a:buClrTx/>
                        <a:buSzTx/>
                        <a:buFontTx/>
                        <a:buNone/>
                        <a:tabLst>
                          <a:tab pos="114300" algn="l"/>
                        </a:tabLst>
                        <a:defRPr/>
                      </a:pPr>
                      <a:r>
                        <a:rPr kumimoji="0" lang="en-US" sz="1400" b="1" i="0" u="none" strike="noStrike" kern="0" cap="none" spc="0" normalizeH="0" baseline="0" noProof="0" dirty="0">
                          <a:ln>
                            <a:noFill/>
                          </a:ln>
                          <a:solidFill>
                            <a:schemeClr val="tx1"/>
                          </a:solidFill>
                          <a:effectLst/>
                          <a:uLnTx/>
                          <a:uFillTx/>
                          <a:latin typeface="Arial" panose="020B0604020202020204" pitchFamily="34" charset="0"/>
                          <a:ea typeface="+mn-ea"/>
                          <a:cs typeface="Arial" panose="020B0604020202020204" pitchFamily="34" charset="0"/>
                        </a:rPr>
                        <a:t>Innovation: </a:t>
                      </a:r>
                      <a:r>
                        <a:rPr kumimoji="0" lang="en-US" sz="1050" b="0" i="0" u="none" strike="noStrike" kern="0" cap="none" spc="0" normalizeH="0" baseline="0" noProof="0" dirty="0">
                          <a:ln>
                            <a:noFill/>
                          </a:ln>
                          <a:solidFill>
                            <a:schemeClr val="bg1">
                              <a:lumMod val="50000"/>
                            </a:schemeClr>
                          </a:solidFill>
                          <a:effectLst/>
                          <a:uLnTx/>
                          <a:uFillTx/>
                          <a:latin typeface="Arial" panose="020B0604020202020204" pitchFamily="34" charset="0"/>
                          <a:ea typeface="+mn-ea"/>
                          <a:cs typeface="Arial" panose="020B0604020202020204" pitchFamily="34" charset="0"/>
                        </a:rPr>
                        <a:t>Enable weather-impacted soil moisture and soil strength information at tactical-scale resolution (less than 100m) using physics-based downscaling modeling capabilities. Data inputs are flexible and can come from authoritative data sources (557</a:t>
                      </a:r>
                      <a:r>
                        <a:rPr kumimoji="0" lang="en-US" sz="1050" b="0" i="0" u="none" strike="noStrike" kern="0" cap="none" spc="0" normalizeH="0" baseline="30000" noProof="0" dirty="0">
                          <a:ln>
                            <a:noFill/>
                          </a:ln>
                          <a:solidFill>
                            <a:schemeClr val="bg1">
                              <a:lumMod val="50000"/>
                            </a:schemeClr>
                          </a:solidFill>
                          <a:effectLst/>
                          <a:uLnTx/>
                          <a:uFillTx/>
                          <a:latin typeface="Arial" panose="020B0604020202020204" pitchFamily="34" charset="0"/>
                          <a:ea typeface="+mn-ea"/>
                          <a:cs typeface="Arial" panose="020B0604020202020204" pitchFamily="34" charset="0"/>
                        </a:rPr>
                        <a:t>th</a:t>
                      </a:r>
                      <a:r>
                        <a:rPr kumimoji="0" lang="en-US" sz="1050" b="0" i="0" u="none" strike="noStrike" kern="0" cap="none" spc="0" normalizeH="0" baseline="0" noProof="0" dirty="0">
                          <a:ln>
                            <a:noFill/>
                          </a:ln>
                          <a:solidFill>
                            <a:schemeClr val="bg1">
                              <a:lumMod val="50000"/>
                            </a:schemeClr>
                          </a:solidFill>
                          <a:effectLst/>
                          <a:uLnTx/>
                          <a:uFillTx/>
                          <a:latin typeface="Arial" panose="020B0604020202020204" pitchFamily="34" charset="0"/>
                          <a:ea typeface="+mn-ea"/>
                          <a:cs typeface="Arial" panose="020B0604020202020204" pitchFamily="34" charset="0"/>
                        </a:rPr>
                        <a:t> Weather Wing (557WW), National Geospatial-Intelligence Agency, </a:t>
                      </a:r>
                      <a:r>
                        <a:rPr kumimoji="0" lang="en-US" sz="1050" b="0" i="0" u="none" strike="noStrike" kern="0" cap="none" spc="0" normalizeH="0" baseline="0" noProof="0" dirty="0" err="1">
                          <a:ln>
                            <a:noFill/>
                          </a:ln>
                          <a:solidFill>
                            <a:schemeClr val="bg1">
                              <a:lumMod val="50000"/>
                            </a:schemeClr>
                          </a:solidFill>
                          <a:effectLst/>
                          <a:uLnTx/>
                          <a:uFillTx/>
                          <a:latin typeface="Arial" panose="020B0604020202020204" pitchFamily="34" charset="0"/>
                          <a:ea typeface="+mn-ea"/>
                          <a:cs typeface="Arial" panose="020B0604020202020204" pitchFamily="34" charset="0"/>
                        </a:rPr>
                        <a:t>etc</a:t>
                      </a:r>
                      <a:r>
                        <a:rPr kumimoji="0" lang="en-US" sz="1050" b="0" i="0" u="none" strike="noStrike" kern="0" cap="none" spc="0" normalizeH="0" baseline="0" noProof="0" dirty="0">
                          <a:ln>
                            <a:noFill/>
                          </a:ln>
                          <a:solidFill>
                            <a:schemeClr val="bg1">
                              <a:lumMod val="50000"/>
                            </a:schemeClr>
                          </a:solidFill>
                          <a:effectLst/>
                          <a:uLnTx/>
                          <a:uFillTx/>
                          <a:latin typeface="Arial" panose="020B0604020202020204" pitchFamily="34" charset="0"/>
                          <a:ea typeface="+mn-ea"/>
                          <a:cs typeface="Arial" panose="020B0604020202020204" pitchFamily="34" charset="0"/>
                        </a:rPr>
                        <a:t>), or the user can bring their own data and algorithms. </a:t>
                      </a:r>
                    </a:p>
                    <a:p>
                      <a:pPr marL="0" marR="0" lvl="0" indent="0" algn="l" defTabSz="914400" rtl="0" eaLnBrk="0" fontAlgn="base" latinLnBrk="0" hangingPunct="0">
                        <a:lnSpc>
                          <a:spcPct val="90000"/>
                        </a:lnSpc>
                        <a:spcBef>
                          <a:spcPts val="600"/>
                        </a:spcBef>
                        <a:spcAft>
                          <a:spcPts val="0"/>
                        </a:spcAft>
                        <a:buClrTx/>
                        <a:buSzTx/>
                        <a:buFontTx/>
                        <a:buNone/>
                        <a:tabLst>
                          <a:tab pos="114300" algn="l"/>
                        </a:tabLst>
                        <a:defRPr/>
                      </a:pPr>
                      <a:r>
                        <a:rPr lang="en-US" sz="1400" b="1" u="none" kern="0" dirty="0">
                          <a:solidFill>
                            <a:schemeClr val="tx1"/>
                          </a:solidFill>
                          <a:latin typeface="Arial" panose="020B0604020202020204" pitchFamily="34" charset="0"/>
                          <a:ea typeface="+mn-ea"/>
                          <a:cs typeface="Arial" panose="020B0604020202020204" pitchFamily="34" charset="0"/>
                        </a:rPr>
                        <a:t>Benefits:</a:t>
                      </a:r>
                    </a:p>
                    <a:p>
                      <a:pPr marL="171450" indent="-171450">
                        <a:lnSpc>
                          <a:spcPct val="90000"/>
                        </a:lnSpc>
                        <a:spcBef>
                          <a:spcPts val="200"/>
                        </a:spcBef>
                        <a:spcAft>
                          <a:spcPts val="0"/>
                        </a:spcAft>
                        <a:buFont typeface="Arial" panose="020B0604020202020204" pitchFamily="34" charset="0"/>
                        <a:buChar char="•"/>
                      </a:pPr>
                      <a:r>
                        <a:rPr lang="en-US" sz="1050" b="0" kern="1200" dirty="0">
                          <a:solidFill>
                            <a:schemeClr val="bg1">
                              <a:lumMod val="50000"/>
                            </a:schemeClr>
                          </a:solidFill>
                          <a:latin typeface="Arial" panose="020B0604020202020204" pitchFamily="34" charset="0"/>
                          <a:ea typeface="+mn-ea"/>
                          <a:cs typeface="Arial" panose="020B0604020202020204" pitchFamily="34" charset="0"/>
                        </a:rPr>
                        <a:t>Global availability of weather-impacted soil moisture and soil strength for mobility analysis. </a:t>
                      </a:r>
                    </a:p>
                    <a:p>
                      <a:pPr marL="171450" indent="-171450">
                        <a:lnSpc>
                          <a:spcPct val="90000"/>
                        </a:lnSpc>
                        <a:spcBef>
                          <a:spcPts val="200"/>
                        </a:spcBef>
                        <a:spcAft>
                          <a:spcPts val="0"/>
                        </a:spcAft>
                        <a:buFont typeface="Arial" panose="020B0604020202020204" pitchFamily="34" charset="0"/>
                        <a:buChar char="•"/>
                      </a:pPr>
                      <a:r>
                        <a:rPr lang="en-US" sz="1050" b="0" kern="1200" dirty="0">
                          <a:solidFill>
                            <a:schemeClr val="bg1">
                              <a:lumMod val="50000"/>
                            </a:schemeClr>
                          </a:solidFill>
                          <a:latin typeface="Arial" panose="020B0604020202020204" pitchFamily="34" charset="0"/>
                          <a:ea typeface="+mn-ea"/>
                          <a:cs typeface="Arial" panose="020B0604020202020204" pitchFamily="34" charset="0"/>
                        </a:rPr>
                        <a:t>Python architecture enables plug-and-play integration of alternative input data and algorithms and performs on-the-fly data access and processing. User-defined products (UDPs) enable users to bring their own parameters, algorithms, data, perform temporal analysis, and customize soil strength analysis. </a:t>
                      </a:r>
                      <a:endParaRPr lang="en-US" sz="1050" b="1" u="none" kern="0" dirty="0">
                        <a:solidFill>
                          <a:schemeClr val="tx1"/>
                        </a:solidFill>
                        <a:latin typeface="Arial" panose="020B0604020202020204" pitchFamily="34" charset="0"/>
                        <a:ea typeface="+mn-ea"/>
                        <a:cs typeface="Arial" panose="020B0604020202020204" pitchFamily="34" charset="0"/>
                      </a:endParaRPr>
                    </a:p>
                    <a:p>
                      <a:pPr marL="0" marR="0" lvl="0" indent="0" algn="l" defTabSz="914400" rtl="0" eaLnBrk="0" fontAlgn="base" latinLnBrk="0" hangingPunct="0">
                        <a:lnSpc>
                          <a:spcPct val="90000"/>
                        </a:lnSpc>
                        <a:spcBef>
                          <a:spcPts val="600"/>
                        </a:spcBef>
                        <a:spcAft>
                          <a:spcPts val="0"/>
                        </a:spcAft>
                        <a:buClrTx/>
                        <a:buSzTx/>
                        <a:buFontTx/>
                        <a:buNone/>
                        <a:tabLst>
                          <a:tab pos="114300" algn="l"/>
                        </a:tabLst>
                      </a:pPr>
                      <a:r>
                        <a:rPr lang="en-US" sz="1400" b="1" u="none" kern="0" dirty="0">
                          <a:solidFill>
                            <a:schemeClr val="tx1"/>
                          </a:solidFill>
                          <a:latin typeface="Arial" panose="020B0604020202020204" pitchFamily="34" charset="0"/>
                          <a:ea typeface="+mn-ea"/>
                          <a:cs typeface="Arial" panose="020B0604020202020204" pitchFamily="34" charset="0"/>
                        </a:rPr>
                        <a:t>Ac</a:t>
                      </a:r>
                      <a:r>
                        <a:rPr lang="en-US" sz="1400" b="1" u="none" kern="0" baseline="0" dirty="0">
                          <a:solidFill>
                            <a:schemeClr val="tx1"/>
                          </a:solidFill>
                          <a:latin typeface="Arial" panose="020B0604020202020204" pitchFamily="34" charset="0"/>
                          <a:ea typeface="+mn-ea"/>
                          <a:cs typeface="Arial" panose="020B0604020202020204" pitchFamily="34" charset="0"/>
                        </a:rPr>
                        <a:t>complishments</a:t>
                      </a:r>
                      <a:r>
                        <a:rPr lang="en-US" sz="1400" b="1" u="none" kern="0" dirty="0">
                          <a:solidFill>
                            <a:schemeClr val="tx1"/>
                          </a:solidFill>
                          <a:latin typeface="Arial" panose="020B0604020202020204" pitchFamily="34" charset="0"/>
                          <a:ea typeface="+mn-ea"/>
                          <a:cs typeface="Arial" panose="020B0604020202020204" pitchFamily="34" charset="0"/>
                        </a:rPr>
                        <a:t>:</a:t>
                      </a:r>
                    </a:p>
                    <a:p>
                      <a:pPr marL="171450" marR="0" lvl="0" indent="-171450" algn="l" defTabSz="914400" rtl="0" eaLnBrk="0" fontAlgn="base" latinLnBrk="0" hangingPunct="0">
                        <a:lnSpc>
                          <a:spcPct val="90000"/>
                        </a:lnSpc>
                        <a:spcBef>
                          <a:spcPts val="200"/>
                        </a:spcBef>
                        <a:spcAft>
                          <a:spcPts val="0"/>
                        </a:spcAft>
                        <a:buClrTx/>
                        <a:buSzTx/>
                        <a:buFont typeface="Arial" panose="020B0604020202020204" pitchFamily="34" charset="0"/>
                        <a:buChar char="•"/>
                        <a:tabLst>
                          <a:tab pos="114300" algn="l"/>
                        </a:tabLst>
                        <a:defRPr/>
                      </a:pP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Integration of </a:t>
                      </a:r>
                      <a:r>
                        <a:rPr lang="en-US" sz="1050" b="0" u="none" kern="1200" dirty="0" err="1">
                          <a:solidFill>
                            <a:schemeClr val="bg1">
                              <a:lumMod val="50000"/>
                            </a:schemeClr>
                          </a:solidFill>
                          <a:latin typeface="Arial" panose="020B0604020202020204" pitchFamily="34" charset="0"/>
                          <a:ea typeface="+mn-ea"/>
                          <a:cs typeface="Arial" panose="020B0604020202020204" pitchFamily="34" charset="0"/>
                        </a:rPr>
                        <a:t>GeoWATCH</a:t>
                      </a: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 onto 557WW test servers and ensuing evaluation. </a:t>
                      </a:r>
                    </a:p>
                    <a:p>
                      <a:pPr marL="171450" marR="0" lvl="0" indent="-171450" algn="l" defTabSz="914400" rtl="0" eaLnBrk="0" fontAlgn="base" latinLnBrk="0" hangingPunct="0">
                        <a:lnSpc>
                          <a:spcPct val="90000"/>
                        </a:lnSpc>
                        <a:spcBef>
                          <a:spcPts val="200"/>
                        </a:spcBef>
                        <a:spcAft>
                          <a:spcPts val="0"/>
                        </a:spcAft>
                        <a:buClrTx/>
                        <a:buSzTx/>
                        <a:buFont typeface="Arial" panose="020B0604020202020204" pitchFamily="34" charset="0"/>
                        <a:buChar char="•"/>
                        <a:tabLst>
                          <a:tab pos="114300" algn="l"/>
                        </a:tabLst>
                        <a:defRPr/>
                      </a:pP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First installation of </a:t>
                      </a:r>
                      <a:r>
                        <a:rPr lang="en-US" sz="1050" b="0" u="none" kern="1200" dirty="0" err="1">
                          <a:solidFill>
                            <a:schemeClr val="bg1">
                              <a:lumMod val="50000"/>
                            </a:schemeClr>
                          </a:solidFill>
                          <a:latin typeface="Arial" panose="020B0604020202020204" pitchFamily="34" charset="0"/>
                          <a:ea typeface="+mn-ea"/>
                          <a:cs typeface="Arial" panose="020B0604020202020204" pitchFamily="34" charset="0"/>
                        </a:rPr>
                        <a:t>GeoWATCH</a:t>
                      </a: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 on 557WW Development server and ensuing evaluation. </a:t>
                      </a:r>
                    </a:p>
                    <a:p>
                      <a:pPr marL="171450" marR="0" lvl="0" indent="-171450" algn="l" defTabSz="914400" rtl="0" eaLnBrk="0" fontAlgn="base" latinLnBrk="0" hangingPunct="0">
                        <a:lnSpc>
                          <a:spcPct val="90000"/>
                        </a:lnSpc>
                        <a:spcBef>
                          <a:spcPts val="200"/>
                        </a:spcBef>
                        <a:spcAft>
                          <a:spcPts val="0"/>
                        </a:spcAft>
                        <a:buClrTx/>
                        <a:buSzTx/>
                        <a:buFont typeface="Arial" panose="020B0604020202020204" pitchFamily="34" charset="0"/>
                        <a:buChar char="•"/>
                        <a:tabLst>
                          <a:tab pos="114300" algn="l"/>
                        </a:tabLst>
                        <a:defRPr/>
                      </a:pP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Developed ArcGIS Toolbox containing </a:t>
                      </a:r>
                      <a:r>
                        <a:rPr lang="en-US" sz="1050" b="0" u="none" kern="1200" dirty="0" err="1">
                          <a:solidFill>
                            <a:schemeClr val="bg1">
                              <a:lumMod val="50000"/>
                            </a:schemeClr>
                          </a:solidFill>
                          <a:latin typeface="Arial" panose="020B0604020202020204" pitchFamily="34" charset="0"/>
                          <a:ea typeface="+mn-ea"/>
                          <a:cs typeface="Arial" panose="020B0604020202020204" pitchFamily="34" charset="0"/>
                        </a:rPr>
                        <a:t>GeoWATCH</a:t>
                      </a: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 soil moisture downscaling algorithms and the Army’s Standard Mobility (STNDMOB) for integration into DCGS-A. </a:t>
                      </a:r>
                      <a:endParaRPr lang="en-US" sz="1050" b="1" kern="0" dirty="0">
                        <a:solidFill>
                          <a:schemeClr val="tx1"/>
                        </a:solidFill>
                        <a:latin typeface="Arial" panose="020B0604020202020204" pitchFamily="34" charset="0"/>
                        <a:cs typeface="Arial" panose="020B0604020202020204" pitchFamily="34" charset="0"/>
                      </a:endParaRPr>
                    </a:p>
                    <a:p>
                      <a:pPr lvl="0" eaLnBrk="0" hangingPunct="0">
                        <a:lnSpc>
                          <a:spcPct val="90000"/>
                        </a:lnSpc>
                        <a:spcBef>
                          <a:spcPts val="600"/>
                        </a:spcBef>
                        <a:spcAft>
                          <a:spcPts val="0"/>
                        </a:spcAft>
                        <a:tabLst>
                          <a:tab pos="114300" algn="l"/>
                        </a:tabLst>
                        <a:defRPr/>
                      </a:pPr>
                      <a:r>
                        <a:rPr lang="en-US" sz="1400" b="1" kern="0" dirty="0">
                          <a:solidFill>
                            <a:schemeClr val="tx1"/>
                          </a:solidFill>
                          <a:latin typeface="Arial" panose="020B0604020202020204" pitchFamily="34" charset="0"/>
                          <a:cs typeface="Arial" panose="020B0604020202020204" pitchFamily="34" charset="0"/>
                        </a:rPr>
                        <a:t>Results and Transition:</a:t>
                      </a:r>
                    </a:p>
                    <a:p>
                      <a:pPr marL="171450" marR="0" lvl="0" indent="-171450" algn="l" defTabSz="914400" rtl="0" eaLnBrk="0" fontAlgn="base" latinLnBrk="0" hangingPunct="0">
                        <a:lnSpc>
                          <a:spcPct val="90000"/>
                        </a:lnSpc>
                        <a:spcBef>
                          <a:spcPts val="200"/>
                        </a:spcBef>
                        <a:spcAft>
                          <a:spcPts val="0"/>
                        </a:spcAft>
                        <a:buClrTx/>
                        <a:buSzTx/>
                        <a:buFont typeface="Arial" panose="020B0604020202020204" pitchFamily="34" charset="0"/>
                        <a:buChar char="•"/>
                        <a:tabLst>
                          <a:tab pos="114300" algn="l"/>
                        </a:tabLst>
                        <a:defRPr/>
                      </a:pP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Use of </a:t>
                      </a:r>
                      <a:r>
                        <a:rPr lang="en-US" sz="1050" b="0" u="none" kern="1200" dirty="0" err="1">
                          <a:solidFill>
                            <a:schemeClr val="bg1">
                              <a:lumMod val="50000"/>
                            </a:schemeClr>
                          </a:solidFill>
                          <a:latin typeface="Arial" panose="020B0604020202020204" pitchFamily="34" charset="0"/>
                          <a:ea typeface="+mn-ea"/>
                          <a:cs typeface="Arial" panose="020B0604020202020204" pitchFamily="34" charset="0"/>
                        </a:rPr>
                        <a:t>GeoWATCH</a:t>
                      </a: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 products to help determine the amount of air filled voids in a particular soil which is used to calculate the impulse that would be imparted by a buried charge in that soil. Experiment conducted at Fort Polk. </a:t>
                      </a:r>
                    </a:p>
                    <a:p>
                      <a:pPr marL="171450" marR="0" lvl="0" indent="-171450" algn="l" defTabSz="914400" rtl="0" eaLnBrk="0" fontAlgn="base" latinLnBrk="0" hangingPunct="0">
                        <a:lnSpc>
                          <a:spcPct val="90000"/>
                        </a:lnSpc>
                        <a:spcBef>
                          <a:spcPts val="200"/>
                        </a:spcBef>
                        <a:spcAft>
                          <a:spcPts val="0"/>
                        </a:spcAft>
                        <a:buClrTx/>
                        <a:buSzTx/>
                        <a:buFont typeface="Arial" panose="020B0604020202020204" pitchFamily="34" charset="0"/>
                        <a:buChar char="•"/>
                        <a:tabLst>
                          <a:tab pos="114300" algn="l"/>
                        </a:tabLst>
                        <a:defRPr/>
                      </a:pP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Second installation of </a:t>
                      </a:r>
                      <a:r>
                        <a:rPr lang="en-US" sz="1050" b="0" u="none" kern="1200" dirty="0" err="1">
                          <a:solidFill>
                            <a:schemeClr val="bg1">
                              <a:lumMod val="50000"/>
                            </a:schemeClr>
                          </a:solidFill>
                          <a:latin typeface="Arial" panose="020B0604020202020204" pitchFamily="34" charset="0"/>
                          <a:ea typeface="+mn-ea"/>
                          <a:cs typeface="Arial" panose="020B0604020202020204" pitchFamily="34" charset="0"/>
                        </a:rPr>
                        <a:t>GeoWATCH</a:t>
                      </a:r>
                      <a:r>
                        <a:rPr lang="en-US" sz="1050" b="0" u="none" kern="1200" dirty="0">
                          <a:solidFill>
                            <a:schemeClr val="bg1">
                              <a:lumMod val="50000"/>
                            </a:schemeClr>
                          </a:solidFill>
                          <a:latin typeface="Arial" panose="020B0604020202020204" pitchFamily="34" charset="0"/>
                          <a:ea typeface="+mn-ea"/>
                          <a:cs typeface="Arial" panose="020B0604020202020204" pitchFamily="34" charset="0"/>
                        </a:rPr>
                        <a:t> on 557WW Development server underway. </a:t>
                      </a:r>
                      <a:endParaRPr lang="en-US" sz="1050" b="1" u="none" kern="0" dirty="0">
                        <a:solidFill>
                          <a:schemeClr val="bg1">
                            <a:lumMod val="50000"/>
                          </a:schemeClr>
                        </a:solidFill>
                        <a:latin typeface="Arial" panose="020B0604020202020204" pitchFamily="34" charset="0"/>
                        <a:ea typeface="+mn-ea"/>
                        <a:cs typeface="Arial" panose="020B0604020202020204" pitchFamily="34" charset="0"/>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611381" y="1163845"/>
            <a:ext cx="3803904" cy="4255008"/>
          </a:xfrm>
          <a:prstGeom prst="rect">
            <a:avLst/>
          </a:prstGeom>
        </p:spPr>
      </p:pic>
      <p:sp>
        <p:nvSpPr>
          <p:cNvPr id="8" name="Rectangle 7">
            <a:extLst>
              <a:ext uri="{FF2B5EF4-FFF2-40B4-BE49-F238E27FC236}">
                <a16:creationId xmlns:a16="http://schemas.microsoft.com/office/drawing/2014/main" id="{DC7F5CC2-B77A-41E6-B7FF-E93098320DB5}"/>
              </a:ext>
            </a:extLst>
          </p:cNvPr>
          <p:cNvSpPr/>
          <p:nvPr/>
        </p:nvSpPr>
        <p:spPr>
          <a:xfrm>
            <a:off x="3065417" y="2203269"/>
            <a:ext cx="2934789" cy="1097280"/>
          </a:xfrm>
          <a:prstGeom prst="rect">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Hidden for FY22 New Start</a:t>
            </a:r>
          </a:p>
        </p:txBody>
      </p:sp>
    </p:spTree>
    <p:extLst>
      <p:ext uri="{BB962C8B-B14F-4D97-AF65-F5344CB8AC3E}">
        <p14:creationId xmlns:p14="http://schemas.microsoft.com/office/powerpoint/2010/main" val="9531336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647204" y="408149"/>
            <a:ext cx="7602070" cy="523185"/>
          </a:xfrm>
        </p:spPr>
        <p:txBody>
          <a:bodyPr/>
          <a:lstStyle/>
          <a:p>
            <a:pPr algn="l"/>
            <a:r>
              <a:rPr lang="en-US" sz="2000" dirty="0"/>
              <a:t>Accomplishment Status</a:t>
            </a:r>
          </a:p>
        </p:txBody>
      </p:sp>
      <p:sp>
        <p:nvSpPr>
          <p:cNvPr id="9" name="TextBox 8"/>
          <p:cNvSpPr txBox="1"/>
          <p:nvPr/>
        </p:nvSpPr>
        <p:spPr>
          <a:xfrm>
            <a:off x="10344151" y="6601675"/>
            <a:ext cx="285190" cy="172355"/>
          </a:xfrm>
          <a:prstGeom prst="rect">
            <a:avLst/>
          </a:prstGeom>
          <a:noFill/>
        </p:spPr>
        <p:txBody>
          <a:bodyPr wrap="square" lIns="9144" tIns="9144" rIns="9144" bIns="9144" anchor="ctr">
            <a:spAutoFit/>
          </a:bodyPr>
          <a:lstStyle/>
          <a:p>
            <a:pPr algn="ctr" fontAlgn="base">
              <a:spcBef>
                <a:spcPct val="0"/>
              </a:spcBef>
              <a:spcAft>
                <a:spcPct val="0"/>
              </a:spcAft>
              <a:defRPr/>
            </a:pPr>
            <a:r>
              <a:rPr lang="en-US" sz="1000" b="1" dirty="0">
                <a:solidFill>
                  <a:prstClr val="black"/>
                </a:solidFill>
                <a:latin typeface="Myriad Pro" pitchFamily="34" charset="0"/>
                <a:ea typeface="ＭＳ Ｐゴシック" charset="-128"/>
                <a:cs typeface="Arial" pitchFamily="34" charset="0"/>
              </a:rPr>
              <a:t>9</a:t>
            </a:r>
          </a:p>
        </p:txBody>
      </p:sp>
      <p:graphicFrame>
        <p:nvGraphicFramePr>
          <p:cNvPr id="13" name="Table 12"/>
          <p:cNvGraphicFramePr>
            <a:graphicFrameLocks noGrp="1"/>
          </p:cNvGraphicFramePr>
          <p:nvPr/>
        </p:nvGraphicFramePr>
        <p:xfrm>
          <a:off x="2057400" y="1447801"/>
          <a:ext cx="8229600" cy="4930717"/>
        </p:xfrm>
        <a:graphic>
          <a:graphicData uri="http://schemas.openxmlformats.org/drawingml/2006/table">
            <a:tbl>
              <a:tblPr firstRow="1" bandRow="1">
                <a:tableStyleId>{5940675A-B579-460E-94D1-54222C63F5DA}</a:tableStyleId>
              </a:tblPr>
              <a:tblGrid>
                <a:gridCol w="5951592">
                  <a:extLst>
                    <a:ext uri="{9D8B030D-6E8A-4147-A177-3AD203B41FA5}">
                      <a16:colId xmlns:a16="http://schemas.microsoft.com/office/drawing/2014/main" val="20000"/>
                    </a:ext>
                  </a:extLst>
                </a:gridCol>
                <a:gridCol w="2278008">
                  <a:extLst>
                    <a:ext uri="{9D8B030D-6E8A-4147-A177-3AD203B41FA5}">
                      <a16:colId xmlns:a16="http://schemas.microsoft.com/office/drawing/2014/main" val="20001"/>
                    </a:ext>
                  </a:extLst>
                </a:gridCol>
              </a:tblGrid>
              <a:tr h="357107">
                <a:tc>
                  <a:txBody>
                    <a:bodyPr/>
                    <a:lstStyle/>
                    <a:p>
                      <a:r>
                        <a:rPr lang="en-US" b="1" dirty="0">
                          <a:latin typeface="Arial"/>
                          <a:cs typeface="Arial"/>
                        </a:rPr>
                        <a:t>Planned</a:t>
                      </a:r>
                    </a:p>
                  </a:txBody>
                  <a:tcPr/>
                </a:tc>
                <a:tc>
                  <a:txBody>
                    <a:bodyPr/>
                    <a:lstStyle/>
                    <a:p>
                      <a:r>
                        <a:rPr lang="en-US" b="1" dirty="0">
                          <a:latin typeface="Arial"/>
                          <a:cs typeface="Arial"/>
                        </a:rPr>
                        <a:t>Status</a:t>
                      </a:r>
                    </a:p>
                  </a:txBody>
                  <a:tcPr/>
                </a:tc>
                <a:extLst>
                  <a:ext uri="{0D108BD9-81ED-4DB2-BD59-A6C34878D82A}">
                    <a16:rowId xmlns:a16="http://schemas.microsoft.com/office/drawing/2014/main" val="10000"/>
                  </a:ext>
                </a:extLst>
              </a:tr>
              <a:tr h="1234995">
                <a:tc>
                  <a:txBody>
                    <a:bodyPr/>
                    <a:lstStyle/>
                    <a:p>
                      <a:pPr marL="117475" marR="0" indent="-117475" algn="l" defTabSz="914400" rtl="0" eaLnBrk="1" fontAlgn="auto" latinLnBrk="0" hangingPunct="1">
                        <a:lnSpc>
                          <a:spcPct val="100000"/>
                        </a:lnSpc>
                        <a:spcBef>
                          <a:spcPts val="0"/>
                        </a:spcBef>
                        <a:spcAft>
                          <a:spcPts val="0"/>
                        </a:spcAft>
                        <a:buClrTx/>
                        <a:buSzTx/>
                        <a:buFont typeface="Arial" pitchFamily="34" charset="0"/>
                        <a:buNone/>
                        <a:tabLst/>
                        <a:defRPr/>
                      </a:pPr>
                      <a:r>
                        <a:rPr lang="en-US" sz="1400" b="0" dirty="0">
                          <a:latin typeface="Arial"/>
                          <a:cs typeface="Arial"/>
                        </a:rPr>
                        <a:t>Task One:  </a:t>
                      </a:r>
                      <a:r>
                        <a:rPr lang="en-US" sz="1400" b="0" i="0" dirty="0">
                          <a:latin typeface="Arial"/>
                          <a:cs typeface="Arial"/>
                        </a:rPr>
                        <a:t>Environmental Data Collection, Analysis, and Storage</a:t>
                      </a:r>
                      <a:endParaRPr lang="en-US" sz="1400" dirty="0">
                        <a:latin typeface="Arial"/>
                        <a:cs typeface="Arial"/>
                      </a:endParaRP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sz="1400" kern="1200" baseline="0" dirty="0">
                          <a:solidFill>
                            <a:schemeClr val="tx1"/>
                          </a:solidFill>
                          <a:latin typeface="Arial"/>
                          <a:ea typeface="+mn-ea"/>
                          <a:cs typeface="Arial"/>
                        </a:rPr>
                        <a:t> </a:t>
                      </a:r>
                      <a:r>
                        <a:rPr lang="en-US" sz="1400" kern="1200" dirty="0">
                          <a:solidFill>
                            <a:schemeClr val="tx1"/>
                          </a:solidFill>
                          <a:latin typeface="Arial"/>
                          <a:ea typeface="+mn-ea"/>
                          <a:cs typeface="Arial"/>
                        </a:rPr>
                        <a:t>GIS based desktop terrain-analysis and Sample planning tool</a:t>
                      </a:r>
                    </a:p>
                    <a:p>
                      <a:pPr marL="742950" lvl="1" indent="-285750">
                        <a:buFont typeface="Arial"/>
                        <a:buChar char="•"/>
                      </a:pPr>
                      <a:r>
                        <a:rPr lang="fr-FR" sz="1400" kern="1200" baseline="0" dirty="0">
                          <a:solidFill>
                            <a:schemeClr val="tx1"/>
                          </a:solidFill>
                          <a:latin typeface="Arial"/>
                          <a:ea typeface="+mn-ea"/>
                          <a:cs typeface="Arial"/>
                        </a:rPr>
                        <a:t> </a:t>
                      </a:r>
                      <a:r>
                        <a:rPr lang="en-US" sz="1400" kern="1200" baseline="0" dirty="0">
                          <a:solidFill>
                            <a:schemeClr val="tx1"/>
                          </a:solidFill>
                          <a:latin typeface="Arial"/>
                          <a:ea typeface="+mn-ea"/>
                          <a:cs typeface="Arial"/>
                        </a:rPr>
                        <a:t>Expanding EBS Form Builder for multiple forms</a:t>
                      </a:r>
                      <a:endParaRPr lang="en-US" sz="1400" kern="1200" dirty="0">
                        <a:solidFill>
                          <a:schemeClr val="tx1"/>
                        </a:solidFill>
                        <a:latin typeface="Arial"/>
                        <a:ea typeface="+mn-ea"/>
                        <a:cs typeface="Arial"/>
                      </a:endParaRPr>
                    </a:p>
                    <a:p>
                      <a:pPr marL="742950" lvl="1" indent="-285750">
                        <a:buFont typeface="Arial"/>
                        <a:buChar char="•"/>
                      </a:pPr>
                      <a:r>
                        <a:rPr lang="en-US" sz="1400" kern="1200" dirty="0">
                          <a:solidFill>
                            <a:schemeClr val="tx1"/>
                          </a:solidFill>
                          <a:latin typeface="Arial"/>
                          <a:ea typeface="+mn-ea"/>
                          <a:cs typeface="Arial"/>
                        </a:rPr>
                        <a:t> Complete MICA integration with sensor devices</a:t>
                      </a:r>
                    </a:p>
                    <a:p>
                      <a:pPr marL="742950" lvl="1" indent="-285750">
                        <a:buFont typeface="Arial"/>
                        <a:buChar char="•"/>
                      </a:pPr>
                      <a:r>
                        <a:rPr lang="en-US" sz="1400" kern="1200" baseline="0" dirty="0">
                          <a:solidFill>
                            <a:schemeClr val="tx1"/>
                          </a:solidFill>
                          <a:latin typeface="Arial"/>
                          <a:ea typeface="+mn-ea"/>
                          <a:cs typeface="Arial"/>
                        </a:rPr>
                        <a:t> Complete sensor integration with ENFIRE</a:t>
                      </a:r>
                    </a:p>
                    <a:p>
                      <a:pPr marL="742950" lvl="1" indent="-285750">
                        <a:buFont typeface="Arial"/>
                        <a:buChar char="•"/>
                      </a:pPr>
                      <a:r>
                        <a:rPr lang="en-US" sz="1400" kern="1200" baseline="0" dirty="0">
                          <a:solidFill>
                            <a:schemeClr val="tx1"/>
                          </a:solidFill>
                          <a:latin typeface="Arial"/>
                          <a:ea typeface="+mn-ea"/>
                          <a:cs typeface="Arial"/>
                        </a:rPr>
                        <a:t> Radiological Sensor Development</a:t>
                      </a:r>
                    </a:p>
                  </a:txBody>
                  <a:tcPr/>
                </a:tc>
                <a:tc>
                  <a:txBody>
                    <a:bodyPr/>
                    <a:lstStyle/>
                    <a:p>
                      <a:pPr>
                        <a:buFont typeface="Arial" pitchFamily="34" charset="0"/>
                        <a:buChar char="•"/>
                      </a:pPr>
                      <a:endParaRPr lang="en-US" sz="1400" i="1" dirty="0">
                        <a:latin typeface="Arial"/>
                        <a:cs typeface="Arial"/>
                      </a:endParaRPr>
                    </a:p>
                    <a:p>
                      <a:pPr>
                        <a:buFont typeface="Arial" pitchFamily="34" charset="0"/>
                        <a:buChar char="•"/>
                      </a:pPr>
                      <a:r>
                        <a:rPr lang="en-US" sz="1400" i="1" dirty="0">
                          <a:latin typeface="Arial"/>
                          <a:cs typeface="Arial"/>
                        </a:rPr>
                        <a:t> </a:t>
                      </a:r>
                      <a:r>
                        <a:rPr lang="en-US" sz="1400" i="1" dirty="0">
                          <a:solidFill>
                            <a:srgbClr val="003300"/>
                          </a:solidFill>
                          <a:latin typeface="Arial"/>
                          <a:cs typeface="Arial"/>
                        </a:rPr>
                        <a:t>Ongoing</a:t>
                      </a:r>
                    </a:p>
                    <a:p>
                      <a:pPr>
                        <a:buFont typeface="Arial" pitchFamily="34" charset="0"/>
                        <a:buChar char="•"/>
                      </a:pPr>
                      <a:r>
                        <a:rPr lang="en-US" sz="1400" i="1" dirty="0">
                          <a:solidFill>
                            <a:srgbClr val="003300"/>
                          </a:solidFill>
                          <a:latin typeface="Arial"/>
                          <a:cs typeface="Arial"/>
                        </a:rPr>
                        <a:t> Ongoing</a:t>
                      </a:r>
                    </a:p>
                    <a:p>
                      <a:pPr>
                        <a:buFont typeface="Arial" pitchFamily="34" charset="0"/>
                        <a:buChar char="•"/>
                      </a:pPr>
                      <a:r>
                        <a:rPr lang="en-US" sz="1400" i="1" dirty="0">
                          <a:solidFill>
                            <a:srgbClr val="003300"/>
                          </a:solidFill>
                          <a:latin typeface="Arial"/>
                          <a:cs typeface="Arial"/>
                        </a:rPr>
                        <a:t> Ongoing</a:t>
                      </a:r>
                    </a:p>
                    <a:p>
                      <a:pPr>
                        <a:buFont typeface="Arial" pitchFamily="34" charset="0"/>
                        <a:buChar char="•"/>
                      </a:pPr>
                      <a:r>
                        <a:rPr lang="en-US" sz="1400" i="1" dirty="0">
                          <a:solidFill>
                            <a:srgbClr val="003300"/>
                          </a:solidFill>
                          <a:latin typeface="Arial"/>
                          <a:cs typeface="Arial"/>
                        </a:rPr>
                        <a:t> Ongoing</a:t>
                      </a:r>
                    </a:p>
                    <a:p>
                      <a:pPr>
                        <a:buFont typeface="Arial" pitchFamily="34" charset="0"/>
                        <a:buChar char="•"/>
                      </a:pPr>
                      <a:r>
                        <a:rPr lang="en-US" sz="1400" i="1" dirty="0">
                          <a:solidFill>
                            <a:srgbClr val="003300"/>
                          </a:solidFill>
                          <a:latin typeface="Arial"/>
                          <a:cs typeface="Arial"/>
                        </a:rPr>
                        <a:t> Ongoing</a:t>
                      </a:r>
                    </a:p>
                    <a:p>
                      <a:pPr>
                        <a:buFont typeface="Arial" pitchFamily="34" charset="0"/>
                        <a:buNone/>
                      </a:pPr>
                      <a:endParaRPr lang="en-US" sz="1400" baseline="0" dirty="0">
                        <a:latin typeface="Arial"/>
                        <a:cs typeface="Arial"/>
                      </a:endParaRPr>
                    </a:p>
                  </a:txBody>
                  <a:tcPr/>
                </a:tc>
                <a:extLst>
                  <a:ext uri="{0D108BD9-81ED-4DB2-BD59-A6C34878D82A}">
                    <a16:rowId xmlns:a16="http://schemas.microsoft.com/office/drawing/2014/main" val="10001"/>
                  </a:ext>
                </a:extLst>
              </a:tr>
              <a:tr h="1263649">
                <a:tc>
                  <a:txBody>
                    <a:bodyPr/>
                    <a:lstStyle/>
                    <a:p>
                      <a:pPr marL="117475" marR="0" indent="-117475" algn="l" defTabSz="914400" rtl="0" eaLnBrk="1" fontAlgn="auto" latinLnBrk="0" hangingPunct="1">
                        <a:lnSpc>
                          <a:spcPct val="100000"/>
                        </a:lnSpc>
                        <a:spcBef>
                          <a:spcPts val="0"/>
                        </a:spcBef>
                        <a:spcAft>
                          <a:spcPts val="0"/>
                        </a:spcAft>
                        <a:buClrTx/>
                        <a:buSzTx/>
                        <a:buFont typeface="Arial" pitchFamily="34" charset="0"/>
                        <a:buNone/>
                        <a:tabLst/>
                        <a:defRPr/>
                      </a:pPr>
                      <a:r>
                        <a:rPr lang="en-US" sz="1400" b="0" dirty="0">
                          <a:latin typeface="Arial"/>
                          <a:cs typeface="Arial"/>
                        </a:rPr>
                        <a:t>Task Two:  </a:t>
                      </a:r>
                      <a:r>
                        <a:rPr lang="en-US" sz="1400" b="0" i="0" dirty="0">
                          <a:latin typeface="Arial"/>
                          <a:cs typeface="Arial"/>
                        </a:rPr>
                        <a:t>Detection of Biological Contaminants in Air and Water</a:t>
                      </a:r>
                    </a:p>
                    <a:p>
                      <a:pPr marL="741363" lvl="1" indent="-284163">
                        <a:buFont typeface="Arial"/>
                        <a:buChar char="•"/>
                      </a:pPr>
                      <a:r>
                        <a:rPr lang="en-US" sz="1400" kern="1200" dirty="0">
                          <a:solidFill>
                            <a:schemeClr val="tx1"/>
                          </a:solidFill>
                          <a:latin typeface="Arial"/>
                          <a:ea typeface="+mn-ea"/>
                          <a:cs typeface="Arial"/>
                        </a:rPr>
                        <a:t>Binding</a:t>
                      </a:r>
                      <a:r>
                        <a:rPr lang="en-US" sz="1400" kern="1200" baseline="0" dirty="0">
                          <a:solidFill>
                            <a:schemeClr val="tx1"/>
                          </a:solidFill>
                          <a:latin typeface="Arial"/>
                          <a:ea typeface="+mn-ea"/>
                          <a:cs typeface="Arial"/>
                        </a:rPr>
                        <a:t> and Identification </a:t>
                      </a:r>
                      <a:r>
                        <a:rPr lang="en-US" sz="1400" kern="1200" dirty="0">
                          <a:solidFill>
                            <a:schemeClr val="tx1"/>
                          </a:solidFill>
                          <a:latin typeface="Arial"/>
                          <a:ea typeface="+mn-ea"/>
                          <a:cs typeface="Arial"/>
                        </a:rPr>
                        <a:t>of the E. coli broad and human</a:t>
                      </a:r>
                      <a:r>
                        <a:rPr lang="en-US" sz="1400" kern="1200" baseline="0" dirty="0">
                          <a:solidFill>
                            <a:schemeClr val="tx1"/>
                          </a:solidFill>
                          <a:latin typeface="Arial"/>
                          <a:ea typeface="+mn-ea"/>
                          <a:cs typeface="Arial"/>
                        </a:rPr>
                        <a:t> specific with AQUA PATH II</a:t>
                      </a:r>
                      <a:r>
                        <a:rPr lang="en-US" sz="1400" kern="1200" dirty="0">
                          <a:solidFill>
                            <a:schemeClr val="tx1"/>
                          </a:solidFill>
                          <a:latin typeface="Arial"/>
                          <a:ea typeface="+mn-ea"/>
                          <a:cs typeface="Arial"/>
                        </a:rPr>
                        <a:t> </a:t>
                      </a:r>
                    </a:p>
                    <a:p>
                      <a:pPr marL="742950" lvl="1" indent="-285750">
                        <a:buFont typeface="Arial"/>
                        <a:buChar char="•"/>
                      </a:pPr>
                      <a:r>
                        <a:rPr lang="en-US" sz="1400" kern="1200" baseline="0" dirty="0">
                          <a:solidFill>
                            <a:schemeClr val="tx1"/>
                          </a:solidFill>
                          <a:latin typeface="Arial"/>
                          <a:ea typeface="+mn-ea"/>
                          <a:cs typeface="Arial"/>
                        </a:rPr>
                        <a:t>Integration of the JUNO and </a:t>
                      </a:r>
                      <a:r>
                        <a:rPr lang="en-US" sz="1400" kern="1200" baseline="0" dirty="0" err="1">
                          <a:solidFill>
                            <a:schemeClr val="tx1"/>
                          </a:solidFill>
                          <a:latin typeface="Arial"/>
                          <a:ea typeface="+mn-ea"/>
                          <a:cs typeface="Arial"/>
                        </a:rPr>
                        <a:t>WaterDOG</a:t>
                      </a:r>
                      <a:r>
                        <a:rPr lang="en-US" sz="1400" kern="1200" baseline="0" dirty="0">
                          <a:solidFill>
                            <a:schemeClr val="tx1"/>
                          </a:solidFill>
                          <a:latin typeface="Arial"/>
                          <a:ea typeface="+mn-ea"/>
                          <a:cs typeface="Arial"/>
                        </a:rPr>
                        <a:t> into Task One Software</a:t>
                      </a:r>
                      <a:endParaRPr lang="en-US" sz="1400" kern="1200" dirty="0">
                        <a:solidFill>
                          <a:schemeClr val="tx1"/>
                        </a:solidFill>
                        <a:latin typeface="Arial"/>
                        <a:ea typeface="+mn-ea"/>
                        <a:cs typeface="Arial"/>
                      </a:endParaRPr>
                    </a:p>
                  </a:txBody>
                  <a:tcPr/>
                </a:tc>
                <a:tc>
                  <a:txBody>
                    <a:bodyPr/>
                    <a:lstStyle/>
                    <a:p>
                      <a:pPr>
                        <a:buFont typeface="Wingdings" pitchFamily="2" charset="2"/>
                        <a:buChar char="ü"/>
                      </a:pPr>
                      <a:endParaRPr lang="en-US" sz="1400" baseline="0" dirty="0">
                        <a:latin typeface="Arial"/>
                        <a:cs typeface="Arial"/>
                      </a:endParaRPr>
                    </a:p>
                    <a:p>
                      <a:pPr marL="119063" marR="0" indent="-119063"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400" baseline="0" dirty="0">
                          <a:latin typeface="Arial"/>
                          <a:cs typeface="Arial"/>
                        </a:rPr>
                        <a:t> </a:t>
                      </a:r>
                      <a:r>
                        <a:rPr lang="en-US" sz="1400" i="1" baseline="0" dirty="0">
                          <a:latin typeface="Arial"/>
                          <a:cs typeface="Arial"/>
                        </a:rPr>
                        <a:t>Ongoing</a:t>
                      </a:r>
                      <a:endParaRPr lang="en-US" sz="1400" baseline="0" dirty="0">
                        <a:latin typeface="Arial"/>
                        <a:cs typeface="Arial"/>
                      </a:endParaRPr>
                    </a:p>
                    <a:p>
                      <a:pPr marL="0" indent="0">
                        <a:buFont typeface="Arial"/>
                        <a:buNone/>
                      </a:pPr>
                      <a:endParaRPr lang="en-US" sz="1400" b="0" baseline="0" dirty="0">
                        <a:latin typeface="Arial"/>
                        <a:cs typeface="Arial"/>
                      </a:endParaRPr>
                    </a:p>
                    <a:p>
                      <a:pPr marL="119063" indent="-119063">
                        <a:buFont typeface="Arial"/>
                        <a:buChar char="•"/>
                      </a:pPr>
                      <a:r>
                        <a:rPr lang="en-US" sz="1400" b="0" baseline="0" dirty="0">
                          <a:latin typeface="Arial"/>
                          <a:cs typeface="Arial"/>
                        </a:rPr>
                        <a:t>Completed</a:t>
                      </a:r>
                    </a:p>
                  </a:txBody>
                  <a:tcPr/>
                </a:tc>
                <a:extLst>
                  <a:ext uri="{0D108BD9-81ED-4DB2-BD59-A6C34878D82A}">
                    <a16:rowId xmlns:a16="http://schemas.microsoft.com/office/drawing/2014/main" val="10002"/>
                  </a:ext>
                </a:extLst>
              </a:tr>
              <a:tr h="1725001">
                <a:tc>
                  <a:txBody>
                    <a:bodyPr/>
                    <a:lstStyle/>
                    <a:p>
                      <a:pPr marL="117475" marR="0" indent="-117475" algn="l" defTabSz="914400" rtl="0" eaLnBrk="1" fontAlgn="auto" latinLnBrk="0" hangingPunct="1">
                        <a:lnSpc>
                          <a:spcPct val="100000"/>
                        </a:lnSpc>
                        <a:spcBef>
                          <a:spcPts val="0"/>
                        </a:spcBef>
                        <a:spcAft>
                          <a:spcPts val="0"/>
                        </a:spcAft>
                        <a:buClrTx/>
                        <a:buSzTx/>
                        <a:buFont typeface="Arial" pitchFamily="34" charset="0"/>
                        <a:buNone/>
                        <a:tabLst/>
                        <a:defRPr/>
                      </a:pPr>
                      <a:r>
                        <a:rPr lang="en-US" sz="1400" b="0" dirty="0">
                          <a:latin typeface="Arial"/>
                          <a:cs typeface="Arial"/>
                        </a:rPr>
                        <a:t>Task Three:  </a:t>
                      </a:r>
                      <a:r>
                        <a:rPr lang="en-US" sz="1400" b="0" i="0" dirty="0">
                          <a:latin typeface="Arial"/>
                          <a:cs typeface="Arial"/>
                        </a:rPr>
                        <a:t>Detection of Chemical Contaminants in Soil and Water</a:t>
                      </a:r>
                      <a:endParaRPr lang="en-US" sz="1400" b="0" i="0" baseline="0" dirty="0">
                        <a:latin typeface="Arial"/>
                        <a:cs typeface="Arial"/>
                      </a:endParaRPr>
                    </a:p>
                    <a:p>
                      <a:pPr marL="742950" lvl="1" indent="-285750">
                        <a:buFont typeface="Arial"/>
                        <a:buChar char="•"/>
                      </a:pPr>
                      <a:r>
                        <a:rPr lang="en-US" sz="1400" b="0" dirty="0">
                          <a:latin typeface="Arial"/>
                          <a:cs typeface="Arial"/>
                        </a:rPr>
                        <a:t>Expand capabilities of the PET kit </a:t>
                      </a:r>
                    </a:p>
                    <a:p>
                      <a:pPr marL="742950" lvl="1" indent="-285750">
                        <a:buFont typeface="Arial"/>
                        <a:buChar char="•"/>
                      </a:pPr>
                      <a:r>
                        <a:rPr lang="en-US" sz="1400" b="0" dirty="0">
                          <a:latin typeface="Arial"/>
                          <a:cs typeface="Arial"/>
                        </a:rPr>
                        <a:t>Develop test strips </a:t>
                      </a:r>
                    </a:p>
                    <a:p>
                      <a:pPr marL="742950" lvl="1" indent="-285750">
                        <a:buFont typeface="Arial"/>
                        <a:buChar char="•"/>
                      </a:pPr>
                      <a:r>
                        <a:rPr lang="en-US" sz="1400" b="0" dirty="0">
                          <a:latin typeface="Arial"/>
                          <a:cs typeface="Arial"/>
                        </a:rPr>
                        <a:t>Develop cell phone based spectrometer </a:t>
                      </a:r>
                    </a:p>
                    <a:p>
                      <a:pPr marL="742950" lvl="1" indent="-285750">
                        <a:buFont typeface="Arial"/>
                        <a:buChar char="•"/>
                      </a:pPr>
                      <a:r>
                        <a:rPr lang="en-US" sz="1400" b="0" dirty="0">
                          <a:latin typeface="Arial"/>
                          <a:cs typeface="Arial"/>
                        </a:rPr>
                        <a:t>Optimized </a:t>
                      </a:r>
                      <a:r>
                        <a:rPr lang="en-US" sz="1400" b="0" dirty="0">
                          <a:solidFill>
                            <a:srgbClr val="003300"/>
                          </a:solidFill>
                          <a:latin typeface="Arial"/>
                          <a:cs typeface="Arial"/>
                        </a:rPr>
                        <a:t>iron-oxide- and resin-based geochemical </a:t>
                      </a:r>
                      <a:r>
                        <a:rPr lang="en-US" sz="1400" b="0" dirty="0">
                          <a:latin typeface="Arial"/>
                          <a:cs typeface="Arial"/>
                        </a:rPr>
                        <a:t>sensors (XRF Detection)</a:t>
                      </a:r>
                    </a:p>
                    <a:p>
                      <a:pPr lvl="1">
                        <a:buFont typeface="Wingdings" pitchFamily="2" charset="2"/>
                        <a:buChar char="Ø"/>
                      </a:pPr>
                      <a:endParaRPr lang="en-US" sz="1400" baseline="0" dirty="0">
                        <a:latin typeface="Arial"/>
                        <a:cs typeface="Arial"/>
                      </a:endParaRPr>
                    </a:p>
                  </a:txBody>
                  <a:tcPr/>
                </a:tc>
                <a:tc>
                  <a:txBody>
                    <a:bodyPr/>
                    <a:lstStyle/>
                    <a:p>
                      <a:pPr>
                        <a:buFont typeface="Wingdings" pitchFamily="2" charset="2"/>
                        <a:buChar char="ü"/>
                      </a:pPr>
                      <a:endParaRPr lang="en-US" sz="1400" dirty="0">
                        <a:latin typeface="Arial"/>
                        <a:cs typeface="Arial"/>
                      </a:endParaRPr>
                    </a:p>
                    <a:p>
                      <a:pPr>
                        <a:buFont typeface="Arial" pitchFamily="34" charset="0"/>
                        <a:buChar char="•"/>
                      </a:pPr>
                      <a:r>
                        <a:rPr lang="en-US" sz="1400" baseline="0" dirty="0">
                          <a:latin typeface="Arial"/>
                          <a:cs typeface="Arial"/>
                        </a:rPr>
                        <a:t> Completed</a:t>
                      </a:r>
                    </a:p>
                    <a:p>
                      <a:pPr>
                        <a:buFont typeface="Arial" pitchFamily="34" charset="0"/>
                        <a:buChar char="•"/>
                      </a:pPr>
                      <a:r>
                        <a:rPr lang="en-US" sz="1400" dirty="0">
                          <a:latin typeface="Arial"/>
                          <a:cs typeface="Arial"/>
                        </a:rPr>
                        <a:t>  </a:t>
                      </a:r>
                      <a:r>
                        <a:rPr lang="en-US" sz="1400" i="1" dirty="0">
                          <a:latin typeface="Arial"/>
                          <a:cs typeface="Arial"/>
                        </a:rPr>
                        <a:t>Ongoing</a:t>
                      </a:r>
                      <a:endParaRPr lang="en-US" sz="1400" i="1" baseline="0" dirty="0">
                        <a:latin typeface="Arial"/>
                        <a:cs typeface="Arial"/>
                      </a:endParaRPr>
                    </a:p>
                    <a:p>
                      <a:pPr marL="0" marR="0" indent="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400" i="1" baseline="0" dirty="0">
                          <a:latin typeface="Arial"/>
                          <a:cs typeface="Arial"/>
                        </a:rPr>
                        <a:t>  </a:t>
                      </a:r>
                      <a:r>
                        <a:rPr lang="en-US" sz="1400" i="1" dirty="0">
                          <a:latin typeface="Arial"/>
                          <a:cs typeface="Arial"/>
                        </a:rPr>
                        <a:t>Ongoing</a:t>
                      </a:r>
                    </a:p>
                    <a:p>
                      <a:pPr marL="0" marR="0" indent="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400" i="1" baseline="0" dirty="0">
                          <a:latin typeface="Arial"/>
                          <a:cs typeface="Arial"/>
                        </a:rPr>
                        <a:t>  Ongoing</a:t>
                      </a:r>
                    </a:p>
                  </a:txBody>
                  <a:tcPr/>
                </a:tc>
                <a:extLst>
                  <a:ext uri="{0D108BD9-81ED-4DB2-BD59-A6C34878D82A}">
                    <a16:rowId xmlns:a16="http://schemas.microsoft.com/office/drawing/2014/main" val="10003"/>
                  </a:ext>
                </a:extLst>
              </a:tr>
            </a:tbl>
          </a:graphicData>
        </a:graphic>
      </p:graphicFrame>
      <p:sp>
        <p:nvSpPr>
          <p:cNvPr id="5" name="Rounded Rectangle 4"/>
          <p:cNvSpPr/>
          <p:nvPr/>
        </p:nvSpPr>
        <p:spPr>
          <a:xfrm>
            <a:off x="1524000" y="6463438"/>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Key Takeaway</a:t>
            </a:r>
          </a:p>
        </p:txBody>
      </p:sp>
      <p:sp>
        <p:nvSpPr>
          <p:cNvPr id="3" name="Rectangle 2">
            <a:extLst>
              <a:ext uri="{FF2B5EF4-FFF2-40B4-BE49-F238E27FC236}">
                <a16:creationId xmlns:a16="http://schemas.microsoft.com/office/drawing/2014/main" id="{CA741F90-1566-4281-A29D-3F8E4F0383E2}"/>
              </a:ext>
            </a:extLst>
          </p:cNvPr>
          <p:cNvSpPr/>
          <p:nvPr/>
        </p:nvSpPr>
        <p:spPr>
          <a:xfrm>
            <a:off x="3065417" y="2203269"/>
            <a:ext cx="2934789" cy="1097280"/>
          </a:xfrm>
          <a:prstGeom prst="rect">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Hidden for FY22 New Start</a:t>
            </a:r>
          </a:p>
        </p:txBody>
      </p:sp>
    </p:spTree>
    <p:extLst>
      <p:ext uri="{BB962C8B-B14F-4D97-AF65-F5344CB8AC3E}">
        <p14:creationId xmlns:p14="http://schemas.microsoft.com/office/powerpoint/2010/main" val="24259463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91282" y="491186"/>
            <a:ext cx="8515350" cy="355862"/>
          </a:xfrm>
        </p:spPr>
        <p:txBody>
          <a:bodyPr>
            <a:normAutofit/>
          </a:bodyPr>
          <a:lstStyle/>
          <a:p>
            <a:r>
              <a:rPr lang="en-US" sz="1500" dirty="0">
                <a:solidFill>
                  <a:srgbClr val="FF0000"/>
                </a:solidFill>
                <a:ea typeface="+mj-lt"/>
                <a:cs typeface="+mj-lt"/>
              </a:rPr>
              <a:t>Capability Set 27 Design Goal 5  </a:t>
            </a:r>
            <a:endParaRPr lang="en-US" dirty="0">
              <a:solidFill>
                <a:srgbClr val="FF0000"/>
              </a:solidFill>
              <a:ea typeface="+mj-lt"/>
              <a:cs typeface="+mj-lt"/>
            </a:endParaRPr>
          </a:p>
        </p:txBody>
      </p:sp>
      <p:cxnSp>
        <p:nvCxnSpPr>
          <p:cNvPr id="84" name="Straight Connector 83"/>
          <p:cNvCxnSpPr/>
          <p:nvPr/>
        </p:nvCxnSpPr>
        <p:spPr>
          <a:xfrm>
            <a:off x="5878842" y="1240547"/>
            <a:ext cx="0" cy="4732020"/>
          </a:xfrm>
          <a:prstGeom prst="line">
            <a:avLst/>
          </a:prstGeom>
          <a:noFill/>
          <a:ln w="19050" cap="flat" cmpd="sng" algn="ctr">
            <a:gradFill flip="none" rotWithShape="1">
              <a:gsLst>
                <a:gs pos="0">
                  <a:sysClr val="window" lastClr="FFFFFF"/>
                </a:gs>
                <a:gs pos="35000">
                  <a:srgbClr val="626262"/>
                </a:gs>
                <a:gs pos="65000">
                  <a:srgbClr val="626262"/>
                </a:gs>
                <a:gs pos="50000">
                  <a:srgbClr val="626262"/>
                </a:gs>
                <a:gs pos="18000">
                  <a:srgbClr val="B9BEC5"/>
                </a:gs>
                <a:gs pos="82500">
                  <a:srgbClr val="9C9FA4"/>
                </a:gs>
                <a:gs pos="100000">
                  <a:sysClr val="window" lastClr="FFFFFF">
                    <a:alpha val="11000"/>
                  </a:sysClr>
                </a:gs>
              </a:gsLst>
              <a:path path="circle">
                <a:fillToRect l="100000" t="100000"/>
              </a:path>
              <a:tileRect r="-100000" b="-100000"/>
            </a:gradFill>
            <a:prstDash val="solid"/>
            <a:miter lim="800000"/>
          </a:ln>
          <a:effectLst/>
        </p:spPr>
      </p:cxnSp>
      <p:sp>
        <p:nvSpPr>
          <p:cNvPr id="85" name="TextBox 84"/>
          <p:cNvSpPr txBox="1"/>
          <p:nvPr/>
        </p:nvSpPr>
        <p:spPr>
          <a:xfrm>
            <a:off x="7455819" y="904006"/>
            <a:ext cx="3223260" cy="577081"/>
          </a:xfrm>
          <a:prstGeom prst="rect">
            <a:avLst/>
          </a:prstGeom>
          <a:noFill/>
        </p:spPr>
        <p:txBody>
          <a:bodyPr wrap="square" rtlCol="0">
            <a:spAutoFit/>
          </a:bodyPr>
          <a:lstStyle/>
          <a:p>
            <a:pPr algn="ctr" fontAlgn="base">
              <a:spcBef>
                <a:spcPct val="0"/>
              </a:spcBef>
              <a:spcAft>
                <a:spcPct val="0"/>
              </a:spcAft>
              <a:defRPr/>
            </a:pPr>
            <a:r>
              <a:rPr lang="en-US" sz="1050" b="1">
                <a:solidFill>
                  <a:prstClr val="black"/>
                </a:solidFill>
                <a:latin typeface="Arial" panose="020B0604020202020204" pitchFamily="34" charset="0"/>
                <a:ea typeface="ＭＳ Ｐゴシック" charset="-128"/>
                <a:cs typeface="Arial" panose="020B0604020202020204" pitchFamily="34" charset="0"/>
              </a:rPr>
              <a:t>METRICS DATA</a:t>
            </a:r>
            <a:endParaRPr lang="en-US" sz="1050" b="1">
              <a:solidFill>
                <a:prstClr val="white">
                  <a:lumMod val="50000"/>
                </a:prstClr>
              </a:solidFill>
              <a:latin typeface="Arial" panose="020B0604020202020204" pitchFamily="34" charset="0"/>
              <a:ea typeface="ＭＳ Ｐゴシック" charset="-128"/>
              <a:cs typeface="Arial" panose="020B0604020202020204" pitchFamily="34" charset="0"/>
            </a:endParaRPr>
          </a:p>
          <a:p>
            <a:pPr fontAlgn="base">
              <a:spcBef>
                <a:spcPct val="0"/>
              </a:spcBef>
              <a:spcAft>
                <a:spcPct val="0"/>
              </a:spcAft>
              <a:defRPr/>
            </a:pPr>
            <a:endParaRPr lang="en-US" sz="1050" b="1">
              <a:solidFill>
                <a:prstClr val="black"/>
              </a:solidFill>
              <a:latin typeface="Arial" panose="020B0604020202020204" pitchFamily="34" charset="0"/>
              <a:ea typeface="ＭＳ Ｐゴシック" charset="-128"/>
              <a:cs typeface="Arial" panose="020B0604020202020204" pitchFamily="34" charset="0"/>
            </a:endParaRPr>
          </a:p>
          <a:p>
            <a:pPr fontAlgn="base">
              <a:spcBef>
                <a:spcPct val="0"/>
              </a:spcBef>
              <a:spcAft>
                <a:spcPct val="0"/>
              </a:spcAft>
              <a:defRPr/>
            </a:pPr>
            <a:endParaRPr lang="en-US" sz="1050" b="1">
              <a:solidFill>
                <a:prstClr val="black"/>
              </a:solidFill>
              <a:latin typeface="Arial" panose="020B0604020202020204" pitchFamily="34" charset="0"/>
              <a:ea typeface="ＭＳ Ｐゴシック" charset="-128"/>
              <a:cs typeface="Arial" panose="020B0604020202020204" pitchFamily="34" charset="0"/>
            </a:endParaRPr>
          </a:p>
        </p:txBody>
      </p:sp>
      <p:graphicFrame>
        <p:nvGraphicFramePr>
          <p:cNvPr id="86" name="Table 85"/>
          <p:cNvGraphicFramePr>
            <a:graphicFrameLocks noGrp="1"/>
          </p:cNvGraphicFramePr>
          <p:nvPr>
            <p:extLst>
              <p:ext uri="{D42A27DB-BD31-4B8C-83A1-F6EECF244321}">
                <p14:modId xmlns:p14="http://schemas.microsoft.com/office/powerpoint/2010/main" val="2287923144"/>
              </p:ext>
            </p:extLst>
          </p:nvPr>
        </p:nvGraphicFramePr>
        <p:xfrm>
          <a:off x="5970760" y="1260241"/>
          <a:ext cx="5866531" cy="1298265"/>
        </p:xfrm>
        <a:graphic>
          <a:graphicData uri="http://schemas.openxmlformats.org/drawingml/2006/table">
            <a:tbl>
              <a:tblPr firstRow="1" bandRow="1">
                <a:tableStyleId>{9D7B26C5-4107-4FEC-AEDC-1716B250A1EF}</a:tableStyleId>
              </a:tblPr>
              <a:tblGrid>
                <a:gridCol w="1909956">
                  <a:extLst>
                    <a:ext uri="{9D8B030D-6E8A-4147-A177-3AD203B41FA5}">
                      <a16:colId xmlns:a16="http://schemas.microsoft.com/office/drawing/2014/main" val="20000"/>
                    </a:ext>
                  </a:extLst>
                </a:gridCol>
                <a:gridCol w="1461765">
                  <a:extLst>
                    <a:ext uri="{9D8B030D-6E8A-4147-A177-3AD203B41FA5}">
                      <a16:colId xmlns:a16="http://schemas.microsoft.com/office/drawing/2014/main" val="20001"/>
                    </a:ext>
                  </a:extLst>
                </a:gridCol>
                <a:gridCol w="1201696">
                  <a:extLst>
                    <a:ext uri="{9D8B030D-6E8A-4147-A177-3AD203B41FA5}">
                      <a16:colId xmlns:a16="http://schemas.microsoft.com/office/drawing/2014/main" val="20002"/>
                    </a:ext>
                  </a:extLst>
                </a:gridCol>
                <a:gridCol w="1293114">
                  <a:extLst>
                    <a:ext uri="{9D8B030D-6E8A-4147-A177-3AD203B41FA5}">
                      <a16:colId xmlns:a16="http://schemas.microsoft.com/office/drawing/2014/main" val="20003"/>
                    </a:ext>
                  </a:extLst>
                </a:gridCol>
              </a:tblGrid>
              <a:tr h="29718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PARAMETERS</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TECHNICAL</a:t>
                      </a:r>
                      <a:r>
                        <a:rPr lang="en-US" sz="800" baseline="0" dirty="0">
                          <a:solidFill>
                            <a:schemeClr val="tx1"/>
                          </a:solidFill>
                        </a:rPr>
                        <a:t> METRICS </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DEMONSTRATED</a:t>
                      </a:r>
                      <a:r>
                        <a:rPr lang="en-US" sz="800" baseline="0" dirty="0">
                          <a:solidFill>
                            <a:schemeClr val="tx1"/>
                          </a:solidFill>
                        </a:rPr>
                        <a:t> PERFORMANCE</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COMMENTS</a:t>
                      </a:r>
                      <a:endParaRPr lang="en-US" sz="800" dirty="0">
                        <a:solidFill>
                          <a:schemeClr val="tx1"/>
                        </a:solidFill>
                        <a:latin typeface="Franklin Gothic Book" panose="020B0503020102020204" pitchFamily="34" charset="0"/>
                      </a:endParaRPr>
                    </a:p>
                  </a:txBody>
                  <a:tcPr marL="68580" marR="68580" marT="34290" marB="34290"/>
                </a:tc>
                <a:extLst>
                  <a:ext uri="{0D108BD9-81ED-4DB2-BD59-A6C34878D82A}">
                    <a16:rowId xmlns:a16="http://schemas.microsoft.com/office/drawing/2014/main" val="10000"/>
                  </a:ext>
                </a:extLst>
              </a:tr>
              <a:tr h="361005">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a:lnSpc>
                          <a:spcPct val="100000"/>
                        </a:lnSpc>
                        <a:spcBef>
                          <a:spcPts val="0"/>
                        </a:spcBef>
                        <a:spcAft>
                          <a:spcPts val="0"/>
                        </a:spcAft>
                        <a:buNone/>
                      </a:pPr>
                      <a:r>
                        <a:rPr lang="en-US" sz="800" dirty="0">
                          <a:solidFill>
                            <a:schemeClr val="tx1"/>
                          </a:solidFill>
                          <a:latin typeface="Franklin Gothic Book"/>
                        </a:rPr>
                        <a:t>Hydrologic—evapotranspiration-vegetation algorithm </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 High frequency soil moisture estimation</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FY24, Q4</a:t>
                      </a:r>
                      <a:endParaRPr lang="en-US" sz="140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solidFill>
                            <a:schemeClr val="tx1"/>
                          </a:solidFill>
                          <a:latin typeface="Franklin Gothic Book"/>
                        </a:rPr>
                        <a:t>MSSPIX24</a:t>
                      </a:r>
                    </a:p>
                  </a:txBody>
                  <a:tcPr marL="68580" marR="68580" marT="34290" marB="34290"/>
                </a:tc>
                <a:extLst>
                  <a:ext uri="{0D108BD9-81ED-4DB2-BD59-A6C34878D82A}">
                    <a16:rowId xmlns:a16="http://schemas.microsoft.com/office/drawing/2014/main" val="10001"/>
                  </a:ext>
                </a:extLst>
              </a:tr>
              <a:tr h="29718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rtl="0" eaLnBrk="1" fontAlgn="auto" latinLnBrk="0" hangingPunct="1">
                        <a:lnSpc>
                          <a:spcPct val="100000"/>
                        </a:lnSpc>
                        <a:spcBef>
                          <a:spcPts val="0"/>
                        </a:spcBef>
                        <a:spcAft>
                          <a:spcPts val="0"/>
                        </a:spcAft>
                        <a:buClrTx/>
                        <a:buSzTx/>
                        <a:buFontTx/>
                        <a:buNone/>
                      </a:pPr>
                      <a:r>
                        <a:rPr lang="en-US" sz="800" dirty="0">
                          <a:solidFill>
                            <a:schemeClr val="tx1"/>
                          </a:solidFill>
                          <a:latin typeface="Franklin Gothic Book"/>
                        </a:rPr>
                        <a:t>Hydrologic freeze/thaw-infiltration algorithm</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High latitude surface runoff prediction</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FY24, Q4</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solidFill>
                            <a:schemeClr val="tx1"/>
                          </a:solidFill>
                          <a:latin typeface="Franklin Gothic Book"/>
                        </a:rPr>
                        <a:t>NORTHCOM</a:t>
                      </a:r>
                    </a:p>
                  </a:txBody>
                  <a:tcPr marL="68580" marR="68580" marT="34290" marB="34290"/>
                </a:tc>
                <a:extLst>
                  <a:ext uri="{0D108BD9-81ED-4DB2-BD59-A6C34878D82A}">
                    <a16:rowId xmlns:a16="http://schemas.microsoft.com/office/drawing/2014/main" val="10003"/>
                  </a:ext>
                </a:extLst>
              </a:tr>
              <a:tr h="29718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l">
                        <a:lnSpc>
                          <a:spcPct val="100000"/>
                        </a:lnSpc>
                        <a:spcBef>
                          <a:spcPts val="0"/>
                        </a:spcBef>
                        <a:spcAft>
                          <a:spcPts val="0"/>
                        </a:spcAft>
                        <a:buNone/>
                      </a:pPr>
                      <a:r>
                        <a:rPr lang="en-US" sz="800" b="0" i="0" u="none" strike="noStrike" noProof="0" dirty="0">
                          <a:solidFill>
                            <a:schemeClr val="tx1"/>
                          </a:solidFill>
                          <a:latin typeface="Franklin Gothic Book"/>
                        </a:rPr>
                        <a:t>Gridded hydrologic overlays in GIS platform</a:t>
                      </a:r>
                      <a:endParaRPr lang="en-US" sz="800" b="0" i="0" u="none" strike="noStrike" noProof="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lnSpc>
                          <a:spcPct val="100000"/>
                        </a:lnSpc>
                        <a:spcBef>
                          <a:spcPts val="0"/>
                        </a:spcBef>
                        <a:spcAft>
                          <a:spcPts val="0"/>
                        </a:spcAft>
                        <a:buNone/>
                      </a:pPr>
                      <a:r>
                        <a:rPr lang="en-US" sz="800" b="0" i="0" u="none" strike="noStrike" noProof="0" dirty="0">
                          <a:latin typeface="Franklin Gothic Book"/>
                        </a:rPr>
                        <a:t>Global channel flow and soil moisture</a:t>
                      </a:r>
                      <a:endParaRPr lang="en-US" sz="800" b="0" i="0" u="none" strike="noStrike" noProof="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FY26, Q4</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AGE-NODE</a:t>
                      </a:r>
                    </a:p>
                  </a:txBody>
                  <a:tcPr marL="68580" marR="68580" marT="34290" marB="34290"/>
                </a:tc>
                <a:extLst>
                  <a:ext uri="{0D108BD9-81ED-4DB2-BD59-A6C34878D82A}">
                    <a16:rowId xmlns:a16="http://schemas.microsoft.com/office/drawing/2014/main" val="10004"/>
                  </a:ext>
                </a:extLst>
              </a:tr>
            </a:tbl>
          </a:graphicData>
        </a:graphic>
      </p:graphicFrame>
      <p:sp>
        <p:nvSpPr>
          <p:cNvPr id="88" name="TextBox 87"/>
          <p:cNvSpPr txBox="1"/>
          <p:nvPr/>
        </p:nvSpPr>
        <p:spPr>
          <a:xfrm>
            <a:off x="5884947" y="2588918"/>
            <a:ext cx="6019663" cy="1231106"/>
          </a:xfrm>
          <a:prstGeom prst="rect">
            <a:avLst/>
          </a:prstGeom>
          <a:noFill/>
        </p:spPr>
        <p:txBody>
          <a:bodyPr wrap="square" lIns="68580" tIns="34290" rIns="68580" bIns="34290" rtlCol="0" anchor="t">
            <a:spAutoFit/>
          </a:bodyPr>
          <a:lstStyle/>
          <a:p>
            <a:pPr fontAlgn="base">
              <a:lnSpc>
                <a:spcPct val="90000"/>
              </a:lnSpc>
              <a:spcBef>
                <a:spcPct val="0"/>
              </a:spcBef>
              <a:spcAft>
                <a:spcPts val="450"/>
              </a:spcAft>
              <a:defRPr/>
            </a:pPr>
            <a:r>
              <a:rPr lang="en-US" sz="1000" b="1" dirty="0">
                <a:solidFill>
                  <a:srgbClr val="FF0000"/>
                </a:solidFill>
                <a:ea typeface="ＭＳ Ｐゴシック"/>
                <a:cs typeface="Arial"/>
              </a:rPr>
              <a:t>Requirements:  </a:t>
            </a:r>
            <a:r>
              <a:rPr lang="en-US" sz="1000" dirty="0">
                <a:solidFill>
                  <a:prstClr val="black"/>
                </a:solidFill>
                <a:ea typeface="+mn-lt"/>
                <a:cs typeface="Arial"/>
              </a:rPr>
              <a:t>MDO TP525-3-1.3-5.d.2, Training and Doctrine CMD 525-3-1, TM No. 3-34.43  </a:t>
            </a:r>
          </a:p>
          <a:p>
            <a:pPr fontAlgn="base">
              <a:lnSpc>
                <a:spcPct val="90000"/>
              </a:lnSpc>
              <a:spcBef>
                <a:spcPct val="0"/>
              </a:spcBef>
              <a:spcAft>
                <a:spcPts val="450"/>
              </a:spcAft>
              <a:defRPr/>
            </a:pPr>
            <a:r>
              <a:rPr lang="en-US" sz="1000" dirty="0">
                <a:solidFill>
                  <a:prstClr val="black"/>
                </a:solidFill>
                <a:ea typeface="+mn-lt"/>
                <a:cs typeface="Arial"/>
              </a:rPr>
              <a:t> </a:t>
            </a:r>
            <a:r>
              <a:rPr lang="en-US" sz="1000" b="1" dirty="0">
                <a:solidFill>
                  <a:prstClr val="black"/>
                </a:solidFill>
                <a:ea typeface="ＭＳ Ｐゴシック"/>
                <a:cs typeface="Arial"/>
              </a:rPr>
              <a:t>Mid-term/Final Measures of Success: </a:t>
            </a:r>
            <a:r>
              <a:rPr lang="en-US" sz="1000" dirty="0">
                <a:solidFill>
                  <a:prstClr val="black"/>
                </a:solidFill>
                <a:ea typeface="ＭＳ Ｐゴシック"/>
                <a:cs typeface="Arial"/>
              </a:rPr>
              <a:t>D</a:t>
            </a:r>
            <a:r>
              <a:rPr lang="en-US" sz="1000" dirty="0">
                <a:solidFill>
                  <a:prstClr val="black"/>
                </a:solidFill>
                <a:ea typeface="ＭＳ Ｐゴシック" charset="-128"/>
                <a:cs typeface="Arial"/>
              </a:rPr>
              <a:t>evelopment of the data processing system and validation of the spatially explicit dynamic algorithms. Final success is a field demonstration tool (tool/data informing both the integrated intelligence module and joint partners) incorporating the ground and surface water prediction tool for identification of potential maneuver hazards.</a:t>
            </a:r>
            <a:endParaRPr lang="en-US" sz="1000" dirty="0">
              <a:solidFill>
                <a:prstClr val="black"/>
              </a:solidFill>
              <a:ea typeface="ＭＳ Ｐゴシック" charset="-128"/>
              <a:cs typeface="Arial" charset="0"/>
            </a:endParaRPr>
          </a:p>
          <a:p>
            <a:pPr fontAlgn="base">
              <a:lnSpc>
                <a:spcPct val="90000"/>
              </a:lnSpc>
              <a:spcBef>
                <a:spcPct val="0"/>
              </a:spcBef>
              <a:spcAft>
                <a:spcPts val="450"/>
              </a:spcAft>
              <a:defRPr/>
            </a:pPr>
            <a:r>
              <a:rPr lang="en-US" sz="1000" b="1" dirty="0">
                <a:solidFill>
                  <a:prstClr val="black"/>
                </a:solidFill>
                <a:ea typeface="ＭＳ Ｐゴシック"/>
                <a:cs typeface="Arial"/>
              </a:rPr>
              <a:t>Transitions: </a:t>
            </a:r>
            <a:r>
              <a:rPr lang="en-US" sz="1000" dirty="0">
                <a:solidFill>
                  <a:prstClr val="black"/>
                </a:solidFill>
                <a:ea typeface="+mn-lt"/>
                <a:cs typeface="Arial"/>
              </a:rPr>
              <a:t>PEO IEW&amp;S, PM-DCGS-A </a:t>
            </a:r>
            <a:endParaRPr lang="en-US" sz="1000" dirty="0">
              <a:solidFill>
                <a:prstClr val="black"/>
              </a:solidFill>
              <a:ea typeface="ＭＳ Ｐゴシック" charset="-128"/>
            </a:endParaRPr>
          </a:p>
          <a:p>
            <a:pPr fontAlgn="base">
              <a:lnSpc>
                <a:spcPct val="90000"/>
              </a:lnSpc>
              <a:spcBef>
                <a:spcPct val="0"/>
              </a:spcBef>
              <a:spcAft>
                <a:spcPts val="450"/>
              </a:spcAft>
              <a:defRPr/>
            </a:pPr>
            <a:r>
              <a:rPr lang="en-US" sz="1000" b="1" dirty="0">
                <a:solidFill>
                  <a:prstClr val="black"/>
                </a:solidFill>
                <a:ea typeface="ＭＳ Ｐゴシック"/>
                <a:cs typeface="Arial"/>
              </a:rPr>
              <a:t>Other CFT Dependencies: </a:t>
            </a:r>
            <a:r>
              <a:rPr lang="en-US" sz="1000" dirty="0">
                <a:solidFill>
                  <a:prstClr val="black"/>
                </a:solidFill>
                <a:ea typeface="ＭＳ Ｐゴシック"/>
                <a:cs typeface="Arial"/>
              </a:rPr>
              <a:t>TBD</a:t>
            </a:r>
            <a:endParaRPr lang="en-US" sz="1000" dirty="0">
              <a:solidFill>
                <a:prstClr val="black"/>
              </a:solidFill>
              <a:ea typeface="ＭＳ Ｐゴシック" charset="-128"/>
              <a:cs typeface="Arial" panose="020B0604020202020204" pitchFamily="34" charset="0"/>
            </a:endParaRPr>
          </a:p>
        </p:txBody>
      </p:sp>
      <p:cxnSp>
        <p:nvCxnSpPr>
          <p:cNvPr id="89" name="Straight Connector 88">
            <a:extLst>
              <a:ext uri="{FF2B5EF4-FFF2-40B4-BE49-F238E27FC236}">
                <a16:creationId xmlns:a16="http://schemas.microsoft.com/office/drawing/2014/main" id="{FC20CF90-BF2D-6D41-A3CD-76BBF72D632C}"/>
              </a:ext>
            </a:extLst>
          </p:cNvPr>
          <p:cNvCxnSpPr>
            <a:cxnSpLocks/>
          </p:cNvCxnSpPr>
          <p:nvPr/>
        </p:nvCxnSpPr>
        <p:spPr>
          <a:xfrm rot="5400000">
            <a:off x="6018248" y="-647848"/>
            <a:ext cx="0" cy="8915400"/>
          </a:xfrm>
          <a:prstGeom prst="line">
            <a:avLst/>
          </a:prstGeom>
          <a:noFill/>
          <a:ln w="19050" cap="flat" cmpd="sng" algn="ctr">
            <a:gradFill flip="none" rotWithShape="1">
              <a:gsLst>
                <a:gs pos="65000">
                  <a:srgbClr val="626262"/>
                </a:gs>
                <a:gs pos="15000">
                  <a:srgbClr val="44546A">
                    <a:lumMod val="20000"/>
                    <a:lumOff val="80000"/>
                  </a:srgbClr>
                </a:gs>
                <a:gs pos="85000">
                  <a:srgbClr val="44546A">
                    <a:lumMod val="20000"/>
                    <a:lumOff val="80000"/>
                  </a:srgbClr>
                </a:gs>
                <a:gs pos="35000">
                  <a:srgbClr val="626262"/>
                </a:gs>
                <a:gs pos="0">
                  <a:sysClr val="window" lastClr="FFFFFF"/>
                </a:gs>
                <a:gs pos="50000">
                  <a:srgbClr val="626262"/>
                </a:gs>
                <a:gs pos="100000">
                  <a:sysClr val="window" lastClr="FFFFFF"/>
                </a:gs>
              </a:gsLst>
              <a:lin ang="16200000" scaled="1"/>
              <a:tileRect/>
            </a:gradFill>
            <a:prstDash val="solid"/>
            <a:miter lim="800000"/>
          </a:ln>
          <a:effectLst/>
        </p:spPr>
      </p:cxnSp>
      <p:sp>
        <p:nvSpPr>
          <p:cNvPr id="90" name="TextBox 89"/>
          <p:cNvSpPr txBox="1"/>
          <p:nvPr/>
        </p:nvSpPr>
        <p:spPr>
          <a:xfrm>
            <a:off x="1377469" y="3750262"/>
            <a:ext cx="3223260" cy="253916"/>
          </a:xfrm>
          <a:prstGeom prst="rect">
            <a:avLst/>
          </a:prstGeom>
          <a:noFill/>
        </p:spPr>
        <p:txBody>
          <a:bodyPr wrap="square" rtlCol="0">
            <a:spAutoFit/>
          </a:bodyPr>
          <a:lstStyle/>
          <a:p>
            <a:pPr algn="ctr" fontAlgn="base">
              <a:spcBef>
                <a:spcPct val="0"/>
              </a:spcBef>
              <a:spcAft>
                <a:spcPct val="0"/>
              </a:spcAft>
              <a:defRPr/>
            </a:pPr>
            <a:r>
              <a:rPr lang="en-US" sz="1050" b="1" dirty="0">
                <a:solidFill>
                  <a:prstClr val="black"/>
                </a:solidFill>
                <a:latin typeface="Arial" panose="020B0604020202020204" pitchFamily="34" charset="0"/>
                <a:ea typeface="ＭＳ Ｐゴシック" charset="-128"/>
                <a:cs typeface="Arial" panose="020B0604020202020204" pitchFamily="34" charset="0"/>
              </a:rPr>
              <a:t>COST &amp; SCHEDULE</a:t>
            </a:r>
          </a:p>
        </p:txBody>
      </p:sp>
      <p:sp>
        <p:nvSpPr>
          <p:cNvPr id="91" name="TextBox 90"/>
          <p:cNvSpPr txBox="1"/>
          <p:nvPr/>
        </p:nvSpPr>
        <p:spPr>
          <a:xfrm>
            <a:off x="191281" y="1133361"/>
            <a:ext cx="5595639" cy="2333972"/>
          </a:xfrm>
          <a:prstGeom prst="rect">
            <a:avLst/>
          </a:prstGeom>
          <a:noFill/>
        </p:spPr>
        <p:txBody>
          <a:bodyPr wrap="square" lIns="68580" tIns="34290" rIns="68580" bIns="34290" rtlCol="0" anchor="t">
            <a:spAutoFit/>
          </a:bodyPr>
          <a:lstStyle/>
          <a:p>
            <a:pPr algn="ctr" fontAlgn="base">
              <a:lnSpc>
                <a:spcPct val="85000"/>
              </a:lnSpc>
              <a:spcBef>
                <a:spcPct val="0"/>
              </a:spcBef>
              <a:spcAft>
                <a:spcPts val="225"/>
              </a:spcAft>
              <a:defRPr/>
            </a:pPr>
            <a:r>
              <a:rPr lang="en-US" sz="1000" b="1" dirty="0">
                <a:solidFill>
                  <a:prstClr val="black"/>
                </a:solidFill>
                <a:ea typeface="ＭＳ Ｐゴシック"/>
                <a:cs typeface="Arial"/>
              </a:rPr>
              <a:t>SUMMARY </a:t>
            </a:r>
            <a:endParaRPr lang="en-US" sz="1000" b="1" dirty="0">
              <a:solidFill>
                <a:prstClr val="black"/>
              </a:solidFill>
              <a:ea typeface="ＭＳ Ｐゴシック" charset="-128"/>
              <a:cs typeface="Arial" panose="020B0604020202020204" pitchFamily="34" charset="0"/>
            </a:endParaRPr>
          </a:p>
          <a:p>
            <a:pPr fontAlgn="base">
              <a:lnSpc>
                <a:spcPct val="85000"/>
              </a:lnSpc>
              <a:spcBef>
                <a:spcPct val="0"/>
              </a:spcBef>
              <a:spcAft>
                <a:spcPts val="225"/>
              </a:spcAft>
              <a:defRPr/>
            </a:pPr>
            <a:r>
              <a:rPr lang="en-US" sz="1000" b="1" dirty="0">
                <a:solidFill>
                  <a:prstClr val="black"/>
                </a:solidFill>
                <a:ea typeface="ＭＳ Ｐゴシック"/>
                <a:cs typeface="Arial"/>
              </a:rPr>
              <a:t>Goal (what are you trying to do?/Problem trying to solve?): </a:t>
            </a:r>
            <a:endParaRPr lang="en-US" sz="1000" b="1" dirty="0">
              <a:solidFill>
                <a:prstClr val="black"/>
              </a:solidFill>
              <a:ea typeface="ＭＳ Ｐゴシック" charset="-128"/>
              <a:cs typeface="Arial" panose="020B0604020202020204" pitchFamily="34" charset="0"/>
            </a:endParaRPr>
          </a:p>
          <a:p>
            <a:pPr marL="130493" indent="-130493" fontAlgn="base">
              <a:lnSpc>
                <a:spcPct val="85000"/>
              </a:lnSpc>
              <a:spcBef>
                <a:spcPct val="0"/>
              </a:spcBef>
              <a:spcAft>
                <a:spcPts val="225"/>
              </a:spcAft>
              <a:buFont typeface="Arial" panose="020B0604020202020204" pitchFamily="34" charset="0"/>
              <a:buChar char="•"/>
              <a:defRPr/>
            </a:pPr>
            <a:r>
              <a:rPr lang="en-US" sz="1000" dirty="0">
                <a:solidFill>
                  <a:prstClr val="black"/>
                </a:solidFill>
                <a:ea typeface="+mn-lt"/>
                <a:cs typeface="Arial"/>
              </a:rPr>
              <a:t>Provide Army mission planners with predictions of soil moisture state, infiltration, and runoff that better reflect the high degree of spatial and temporal variability in ground and surface water threats to ensure movement through restrictive terrain.</a:t>
            </a:r>
          </a:p>
          <a:p>
            <a:pPr fontAlgn="base">
              <a:lnSpc>
                <a:spcPct val="85000"/>
              </a:lnSpc>
              <a:spcBef>
                <a:spcPct val="0"/>
              </a:spcBef>
              <a:spcAft>
                <a:spcPts val="225"/>
              </a:spcAft>
              <a:defRPr/>
            </a:pPr>
            <a:r>
              <a:rPr lang="en-US" sz="1000" b="1" dirty="0">
                <a:solidFill>
                  <a:prstClr val="black"/>
                </a:solidFill>
                <a:ea typeface="ＭＳ Ｐゴシック"/>
                <a:cs typeface="Arial"/>
              </a:rPr>
              <a:t>If successful, what difference will it make? </a:t>
            </a:r>
            <a:endParaRPr lang="en-US" sz="1000" dirty="0">
              <a:solidFill>
                <a:prstClr val="black"/>
              </a:solidFill>
              <a:ea typeface="ＭＳ Ｐゴシック" charset="-128"/>
              <a:cs typeface="Arial" pitchFamily="34" charset="0"/>
            </a:endParaRPr>
          </a:p>
          <a:p>
            <a:pPr marL="130493" indent="-130493" fontAlgn="base">
              <a:lnSpc>
                <a:spcPct val="85000"/>
              </a:lnSpc>
              <a:spcBef>
                <a:spcPct val="0"/>
              </a:spcBef>
              <a:spcAft>
                <a:spcPts val="225"/>
              </a:spcAft>
              <a:buFont typeface="Arial" panose="020B0604020202020204" pitchFamily="34" charset="0"/>
              <a:buChar char="•"/>
              <a:defRPr/>
            </a:pPr>
            <a:r>
              <a:rPr lang="en-US" sz="1000" dirty="0">
                <a:solidFill>
                  <a:prstClr val="black"/>
                </a:solidFill>
                <a:ea typeface="ＭＳ Ｐゴシック"/>
                <a:cs typeface="Arial"/>
              </a:rPr>
              <a:t>More accurate and timely prediction of flood events</a:t>
            </a:r>
          </a:p>
          <a:p>
            <a:pPr marL="130493" indent="-130493" fontAlgn="base">
              <a:lnSpc>
                <a:spcPct val="85000"/>
              </a:lnSpc>
              <a:spcBef>
                <a:spcPct val="0"/>
              </a:spcBef>
              <a:spcAft>
                <a:spcPts val="225"/>
              </a:spcAft>
              <a:buFont typeface="Arial"/>
              <a:buChar char="•"/>
              <a:defRPr/>
            </a:pPr>
            <a:r>
              <a:rPr lang="en-US" sz="1000" dirty="0">
                <a:solidFill>
                  <a:prstClr val="black"/>
                </a:solidFill>
                <a:ea typeface="+mn-lt"/>
                <a:cs typeface="Arial"/>
              </a:rPr>
              <a:t>Enable better decision making during high tempo operations, particularly in A2/AD OCONUS sites.  </a:t>
            </a:r>
            <a:endParaRPr lang="en-US" sz="1000" dirty="0">
              <a:solidFill>
                <a:prstClr val="black"/>
              </a:solidFill>
              <a:ea typeface="ＭＳ Ｐゴシック" charset="-128"/>
              <a:cs typeface="Arial" panose="020B0604020202020204" pitchFamily="34" charset="0"/>
            </a:endParaRPr>
          </a:p>
          <a:p>
            <a:pPr fontAlgn="base">
              <a:lnSpc>
                <a:spcPct val="85000"/>
              </a:lnSpc>
              <a:spcBef>
                <a:spcPct val="0"/>
              </a:spcBef>
              <a:spcAft>
                <a:spcPts val="225"/>
              </a:spcAft>
              <a:defRPr/>
            </a:pPr>
            <a:r>
              <a:rPr lang="en-US" sz="1000" b="1" dirty="0">
                <a:solidFill>
                  <a:prstClr val="black"/>
                </a:solidFill>
                <a:ea typeface="ＭＳ Ｐゴシック"/>
                <a:cs typeface="Arial"/>
              </a:rPr>
              <a:t>Issues/Risks: </a:t>
            </a:r>
          </a:p>
          <a:p>
            <a:pPr marL="128588" indent="-128588" fontAlgn="base">
              <a:lnSpc>
                <a:spcPct val="85000"/>
              </a:lnSpc>
              <a:spcBef>
                <a:spcPct val="0"/>
              </a:spcBef>
              <a:spcAft>
                <a:spcPts val="225"/>
              </a:spcAft>
              <a:buFont typeface="Arial"/>
              <a:buChar char="•"/>
              <a:defRPr/>
            </a:pPr>
            <a:r>
              <a:rPr lang="en-US" sz="1000" dirty="0">
                <a:solidFill>
                  <a:prstClr val="black"/>
                </a:solidFill>
                <a:ea typeface="ＭＳ Ｐゴシック"/>
                <a:cs typeface="Arial"/>
              </a:rPr>
              <a:t>High physical heterogeneity may result in models that represent the distribution of system behavior better than they reflect the precise conditions at any given spatial/temporal point.</a:t>
            </a:r>
          </a:p>
          <a:p>
            <a:pPr fontAlgn="base">
              <a:lnSpc>
                <a:spcPct val="85000"/>
              </a:lnSpc>
              <a:spcBef>
                <a:spcPct val="0"/>
              </a:spcBef>
              <a:spcAft>
                <a:spcPts val="225"/>
              </a:spcAft>
              <a:defRPr/>
            </a:pPr>
            <a:r>
              <a:rPr lang="en-US" sz="1000" b="1" dirty="0">
                <a:solidFill>
                  <a:prstClr val="black"/>
                </a:solidFill>
                <a:ea typeface="ＭＳ Ｐゴシック"/>
                <a:cs typeface="Arial"/>
              </a:rPr>
              <a:t>Performers (In-house/out-house): </a:t>
            </a:r>
            <a:endParaRPr lang="en-US" sz="1000" b="1" dirty="0">
              <a:solidFill>
                <a:prstClr val="black"/>
              </a:solidFill>
              <a:ea typeface="ＭＳ Ｐゴシック" charset="-128"/>
              <a:cs typeface="Arial" panose="020B0604020202020204" pitchFamily="34" charset="0"/>
            </a:endParaRPr>
          </a:p>
          <a:p>
            <a:pPr marL="128588" indent="-128588" fontAlgn="base">
              <a:spcBef>
                <a:spcPct val="0"/>
              </a:spcBef>
              <a:spcAft>
                <a:spcPts val="225"/>
              </a:spcAft>
              <a:buFont typeface="Arial" panose="020B0604020202020204" pitchFamily="34" charset="0"/>
              <a:buChar char="•"/>
              <a:defRPr/>
            </a:pPr>
            <a:r>
              <a:rPr lang="en-US" sz="1000" dirty="0">
                <a:solidFill>
                  <a:prstClr val="black"/>
                </a:solidFill>
                <a:ea typeface="ＭＳ Ｐゴシック"/>
              </a:rPr>
              <a:t>In-house: AGE-</a:t>
            </a:r>
            <a:r>
              <a:rPr lang="en-US" sz="1000" dirty="0">
                <a:solidFill>
                  <a:prstClr val="black"/>
                </a:solidFill>
                <a:ea typeface="ＭＳ Ｐゴシック"/>
                <a:cs typeface="Arial"/>
              </a:rPr>
              <a:t> Node (Collaborative) , NORTHCOM,TCM-Geospatial, MSCOE</a:t>
            </a:r>
            <a:endParaRPr lang="en-US" sz="1000" dirty="0">
              <a:solidFill>
                <a:prstClr val="black"/>
              </a:solidFill>
              <a:ea typeface="+mn-lt"/>
              <a:cs typeface="Arial"/>
            </a:endParaRPr>
          </a:p>
          <a:p>
            <a:pPr marL="85725" indent="-85725" fontAlgn="base">
              <a:spcBef>
                <a:spcPct val="0"/>
              </a:spcBef>
              <a:spcAft>
                <a:spcPts val="225"/>
              </a:spcAft>
              <a:buFont typeface="Arial" panose="020B0604020202020204" pitchFamily="34" charset="0"/>
              <a:buChar char="•"/>
              <a:defRPr/>
            </a:pPr>
            <a:r>
              <a:rPr lang="en-US" sz="1000" dirty="0">
                <a:solidFill>
                  <a:prstClr val="black"/>
                </a:solidFill>
                <a:ea typeface="ＭＳ Ｐゴシック"/>
              </a:rPr>
              <a:t> Out-house: </a:t>
            </a:r>
            <a:r>
              <a:rPr lang="en-US" sz="1000" dirty="0" err="1">
                <a:solidFill>
                  <a:prstClr val="black"/>
                </a:solidFill>
                <a:ea typeface="ＭＳ Ｐゴシック"/>
                <a:cs typeface="Arial"/>
              </a:rPr>
              <a:t>Limnotech</a:t>
            </a:r>
            <a:endParaRPr lang="en-US" sz="1000" b="1" dirty="0" err="1">
              <a:solidFill>
                <a:prstClr val="black"/>
              </a:solidFill>
              <a:ea typeface="ＭＳ Ｐゴシック" charset="-128"/>
              <a:cs typeface="Arial" panose="020B0604020202020204" pitchFamily="34" charset="0"/>
            </a:endParaRPr>
          </a:p>
        </p:txBody>
      </p:sp>
      <p:sp>
        <p:nvSpPr>
          <p:cNvPr id="96" name="object 31"/>
          <p:cNvSpPr txBox="1"/>
          <p:nvPr/>
        </p:nvSpPr>
        <p:spPr>
          <a:xfrm>
            <a:off x="5967899" y="3992416"/>
            <a:ext cx="5936711" cy="1384995"/>
          </a:xfrm>
          <a:prstGeom prst="rect">
            <a:avLst/>
          </a:prstGeom>
        </p:spPr>
        <p:txBody>
          <a:bodyPr vert="horz" wrap="square" lIns="0" tIns="0" rIns="0" bIns="0" rtlCol="0" anchor="t">
            <a:spAutoFit/>
          </a:bodyPr>
          <a:lstStyle/>
          <a:p>
            <a:pPr fontAlgn="base">
              <a:spcBef>
                <a:spcPct val="0"/>
              </a:spcBef>
              <a:spcAft>
                <a:spcPct val="0"/>
              </a:spcAft>
              <a:tabLst>
                <a:tab pos="180022" algn="l"/>
              </a:tabLst>
            </a:pPr>
            <a:r>
              <a:rPr lang="en-US" sz="1000" b="1" spc="-4" dirty="0">
                <a:solidFill>
                  <a:prstClr val="black"/>
                </a:solidFill>
                <a:ea typeface="+mn-lt"/>
                <a:cs typeface="Arial"/>
              </a:rPr>
              <a:t>Last 6 Month Accomplishments:</a:t>
            </a:r>
            <a:endParaRPr lang="en-US" sz="1000" spc="-4"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000" spc="-4" dirty="0">
                <a:solidFill>
                  <a:prstClr val="black"/>
                </a:solidFill>
                <a:ea typeface="+mn-lt"/>
                <a:cs typeface="Arial"/>
              </a:rPr>
              <a:t>Selecting subtask leads and planning for anticipated workload.</a:t>
            </a:r>
            <a:endParaRPr lang="en-US" sz="1000" dirty="0">
              <a:solidFill>
                <a:prstClr val="black"/>
              </a:solidFill>
              <a:ea typeface="+mn-lt"/>
              <a:cs typeface="Arial"/>
            </a:endParaRPr>
          </a:p>
          <a:p>
            <a:pPr marL="128588" indent="-128588" defTabSz="665665" fontAlgn="base">
              <a:spcBef>
                <a:spcPct val="0"/>
              </a:spcBef>
              <a:spcAft>
                <a:spcPct val="0"/>
              </a:spcAft>
              <a:buFont typeface="Arial"/>
              <a:buChar char="•"/>
              <a:tabLst>
                <a:tab pos="174737" algn="l"/>
              </a:tabLst>
            </a:pPr>
            <a:r>
              <a:rPr lang="en-US" sz="1000" spc="-4" dirty="0">
                <a:solidFill>
                  <a:prstClr val="black"/>
                </a:solidFill>
                <a:ea typeface="+mn-lt"/>
                <a:cs typeface="Arial"/>
              </a:rPr>
              <a:t>Pre-task coordination with task 2 (Arctic Threat/Arctic Threat Demonstration) to plan data exchange for FY21 field campaigns.  </a:t>
            </a:r>
            <a:endParaRPr lang="en-US" sz="1000" dirty="0">
              <a:solidFill>
                <a:prstClr val="black"/>
              </a:solidFill>
              <a:ea typeface="ＭＳ Ｐゴシック" charset="-128"/>
              <a:cs typeface="Arial"/>
            </a:endParaRPr>
          </a:p>
          <a:p>
            <a:pPr marL="128588" indent="-128588" defTabSz="665665" fontAlgn="base">
              <a:spcAft>
                <a:spcPct val="0"/>
              </a:spcAft>
              <a:buFont typeface="Arial"/>
              <a:buChar char="•"/>
              <a:tabLst>
                <a:tab pos="174737" algn="l"/>
              </a:tabLst>
            </a:pPr>
            <a:endParaRPr lang="en-US" sz="1000" spc="-4" dirty="0">
              <a:solidFill>
                <a:prstClr val="black"/>
              </a:solidFill>
              <a:ea typeface="ＭＳ Ｐゴシック" charset="-128"/>
              <a:cs typeface="Arial"/>
            </a:endParaRPr>
          </a:p>
          <a:p>
            <a:pPr defTabSz="665665" fontAlgn="base">
              <a:spcBef>
                <a:spcPct val="0"/>
              </a:spcBef>
              <a:spcAft>
                <a:spcPct val="0"/>
              </a:spcAft>
              <a:tabLst>
                <a:tab pos="174737" algn="l"/>
              </a:tabLst>
            </a:pPr>
            <a:r>
              <a:rPr lang="en-US" sz="1000" b="1" spc="-4" dirty="0">
                <a:solidFill>
                  <a:prstClr val="black"/>
                </a:solidFill>
                <a:ea typeface="+mn-lt"/>
                <a:cs typeface="Arial"/>
              </a:rPr>
              <a:t>Next 6 Month Plans:</a:t>
            </a:r>
            <a:endParaRPr lang="en-US" sz="1000"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000" spc="-4" dirty="0">
                <a:solidFill>
                  <a:prstClr val="black"/>
                </a:solidFill>
                <a:ea typeface="+mn-lt"/>
                <a:cs typeface="Arial"/>
              </a:rPr>
              <a:t>Compilation of software and development of IT infrastructure for high intensity hydrologic modeling</a:t>
            </a:r>
          </a:p>
          <a:p>
            <a:pPr marL="128588" indent="-128588" defTabSz="665665" fontAlgn="base">
              <a:spcBef>
                <a:spcPct val="0"/>
              </a:spcBef>
              <a:spcAft>
                <a:spcPct val="0"/>
              </a:spcAft>
              <a:buFont typeface="Arial"/>
              <a:buChar char="•"/>
              <a:tabLst>
                <a:tab pos="174737" algn="l"/>
              </a:tabLst>
            </a:pPr>
            <a:r>
              <a:rPr lang="en-US" sz="1000" spc="-4" dirty="0">
                <a:solidFill>
                  <a:prstClr val="black"/>
                </a:solidFill>
                <a:ea typeface="+mn-lt"/>
                <a:cs typeface="Arial"/>
              </a:rPr>
              <a:t>Review of vegetation succession models that can be leveraged for evapotranspiration </a:t>
            </a:r>
            <a:endParaRPr lang="en-US" sz="1000"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000" spc="-4" dirty="0">
                <a:solidFill>
                  <a:prstClr val="black"/>
                </a:solidFill>
                <a:ea typeface="ＭＳ Ｐゴシック" charset="-128"/>
                <a:cs typeface="Arial"/>
              </a:rPr>
              <a:t>Improve initial condition, boundary condition, and model parameterization for </a:t>
            </a:r>
            <a:r>
              <a:rPr lang="en-US" sz="1000" spc="-4" dirty="0">
                <a:solidFill>
                  <a:prstClr val="black"/>
                </a:solidFill>
                <a:ea typeface="+mn-lt"/>
                <a:cs typeface="Arial"/>
              </a:rPr>
              <a:t>grid based hydrologic code</a:t>
            </a:r>
            <a:endParaRPr lang="en-US" sz="1000" spc="-4" dirty="0">
              <a:solidFill>
                <a:prstClr val="black"/>
              </a:solidFill>
              <a:ea typeface="ＭＳ Ｐゴシック" charset="-128"/>
              <a:cs typeface="Arial"/>
            </a:endParaRPr>
          </a:p>
        </p:txBody>
      </p:sp>
      <p:sp>
        <p:nvSpPr>
          <p:cNvPr id="97" name="TextBox 96"/>
          <p:cNvSpPr txBox="1"/>
          <p:nvPr/>
        </p:nvSpPr>
        <p:spPr>
          <a:xfrm>
            <a:off x="6644633" y="3765156"/>
            <a:ext cx="3935648" cy="253916"/>
          </a:xfrm>
          <a:prstGeom prst="rect">
            <a:avLst/>
          </a:prstGeom>
          <a:noFill/>
        </p:spPr>
        <p:txBody>
          <a:bodyPr wrap="square" rtlCol="0">
            <a:spAutoFit/>
          </a:bodyPr>
          <a:lstStyle/>
          <a:p>
            <a:pPr marL="1131094" fontAlgn="base">
              <a:spcBef>
                <a:spcPct val="0"/>
              </a:spcBef>
              <a:spcAft>
                <a:spcPct val="0"/>
              </a:spcAft>
            </a:pPr>
            <a:r>
              <a:rPr lang="en-US" sz="1050" b="1" spc="-4" dirty="0">
                <a:solidFill>
                  <a:prstClr val="black"/>
                </a:solidFill>
                <a:latin typeface=" Arial"/>
                <a:ea typeface="ＭＳ Ｐゴシック" charset="-128"/>
                <a:cs typeface="Tahoma"/>
              </a:rPr>
              <a:t>PROGRESS</a:t>
            </a:r>
            <a:endParaRPr lang="en-US" sz="900" b="1" spc="-4" dirty="0">
              <a:solidFill>
                <a:prstClr val="black"/>
              </a:solidFill>
              <a:latin typeface=" Arial"/>
              <a:ea typeface="ＭＳ Ｐゴシック" charset="-128"/>
              <a:cs typeface="Tahoma"/>
            </a:endParaRPr>
          </a:p>
        </p:txBody>
      </p:sp>
      <p:sp>
        <p:nvSpPr>
          <p:cNvPr id="3" name="TextBox 2">
            <a:extLst>
              <a:ext uri="{FF2B5EF4-FFF2-40B4-BE49-F238E27FC236}">
                <a16:creationId xmlns:a16="http://schemas.microsoft.com/office/drawing/2014/main" id="{662CDD85-7EA1-467E-8ABA-F0A4B470E034}"/>
              </a:ext>
            </a:extLst>
          </p:cNvPr>
          <p:cNvSpPr txBox="1"/>
          <p:nvPr/>
        </p:nvSpPr>
        <p:spPr>
          <a:xfrm>
            <a:off x="6134180" y="204549"/>
            <a:ext cx="5866538" cy="65787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r" fontAlgn="base">
              <a:spcBef>
                <a:spcPct val="0"/>
              </a:spcBef>
              <a:spcAft>
                <a:spcPct val="0"/>
              </a:spcAft>
            </a:pPr>
            <a:r>
              <a:rPr lang="en-US" sz="1275" b="1" dirty="0">
                <a:solidFill>
                  <a:prstClr val="black"/>
                </a:solidFill>
                <a:latin typeface="Arial" charset="0"/>
                <a:ea typeface="ＭＳ Ｐゴシック" charset="-128"/>
              </a:rPr>
              <a:t>Intelligent</a:t>
            </a:r>
            <a:r>
              <a:rPr lang="en-US" sz="1275" b="1" dirty="0">
                <a:solidFill>
                  <a:prstClr val="black"/>
                </a:solidFill>
                <a:latin typeface="Arial" charset="0"/>
                <a:ea typeface="+mn-lt"/>
                <a:cs typeface="Arial"/>
              </a:rPr>
              <a:t> Environmental Battlefield Awareness:</a:t>
            </a:r>
            <a:br>
              <a:rPr lang="en-US" sz="1275" b="1" dirty="0">
                <a:solidFill>
                  <a:prstClr val="black"/>
                </a:solidFill>
                <a:latin typeface="Arial" charset="0"/>
                <a:ea typeface="+mn-lt"/>
                <a:cs typeface="Arial"/>
              </a:rPr>
            </a:br>
            <a:r>
              <a:rPr lang="en-US" sz="1275" b="1" dirty="0">
                <a:solidFill>
                  <a:prstClr val="black"/>
                </a:solidFill>
                <a:latin typeface="Arial" charset="0"/>
                <a:ea typeface="+mn-lt"/>
                <a:cs typeface="Arial"/>
              </a:rPr>
              <a:t>Task 6.2: Hydrology Mapping (FY22-24)</a:t>
            </a:r>
            <a:endParaRPr lang="en-US" sz="1275" dirty="0">
              <a:solidFill>
                <a:prstClr val="black"/>
              </a:solidFill>
              <a:latin typeface="Arial" charset="0"/>
              <a:ea typeface="+mn-lt"/>
              <a:cs typeface="Arial"/>
            </a:endParaRPr>
          </a:p>
          <a:p>
            <a:pPr algn="r" fontAlgn="base">
              <a:spcBef>
                <a:spcPct val="0"/>
              </a:spcBef>
              <a:spcAft>
                <a:spcPct val="0"/>
              </a:spcAft>
            </a:pPr>
            <a:r>
              <a:rPr lang="en-US" sz="1275" b="1" dirty="0">
                <a:solidFill>
                  <a:prstClr val="black"/>
                </a:solidFill>
                <a:latin typeface="Arial" charset="0"/>
                <a:ea typeface="+mn-lt"/>
                <a:cs typeface="Arial"/>
              </a:rPr>
              <a:t>Task 6.3 Hydrology Mapping Demonstration(FY23-26)</a:t>
            </a:r>
            <a:endParaRPr lang="en-US" sz="1275" dirty="0">
              <a:solidFill>
                <a:prstClr val="black"/>
              </a:solidFill>
              <a:latin typeface="Arial" charset="0"/>
              <a:ea typeface="ＭＳ Ｐゴシック" charset="-128"/>
              <a:cs typeface="Arial"/>
            </a:endParaRPr>
          </a:p>
        </p:txBody>
      </p:sp>
      <p:pic>
        <p:nvPicPr>
          <p:cNvPr id="4" name="Picture 3">
            <a:extLst>
              <a:ext uri="{FF2B5EF4-FFF2-40B4-BE49-F238E27FC236}">
                <a16:creationId xmlns:a16="http://schemas.microsoft.com/office/drawing/2014/main" id="{ED06C40C-7351-4EF2-9E7A-18428DA6006E}"/>
              </a:ext>
            </a:extLst>
          </p:cNvPr>
          <p:cNvPicPr>
            <a:picLocks noChangeAspect="1"/>
          </p:cNvPicPr>
          <p:nvPr/>
        </p:nvPicPr>
        <p:blipFill>
          <a:blip r:embed="rId3"/>
          <a:stretch>
            <a:fillRect/>
          </a:stretch>
        </p:blipFill>
        <p:spPr>
          <a:xfrm>
            <a:off x="445747" y="3981069"/>
            <a:ext cx="5084185" cy="2369397"/>
          </a:xfrm>
          <a:prstGeom prst="rect">
            <a:avLst/>
          </a:prstGeom>
        </p:spPr>
      </p:pic>
    </p:spTree>
    <p:extLst>
      <p:ext uri="{BB962C8B-B14F-4D97-AF65-F5344CB8AC3E}">
        <p14:creationId xmlns:p14="http://schemas.microsoft.com/office/powerpoint/2010/main" val="1828987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pPr fontAlgn="base">
              <a:spcBef>
                <a:spcPct val="0"/>
              </a:spcBef>
              <a:spcAft>
                <a:spcPct val="0"/>
              </a:spcAft>
            </a:pPr>
            <a:fld id="{A465A7D4-A58E-4830-BB44-2849A05459E4}" type="slidenum">
              <a:rPr lang="en-US">
                <a:solidFill>
                  <a:prstClr val="black"/>
                </a:solidFill>
                <a:ea typeface="ＭＳ Ｐゴシック" charset="-128"/>
              </a:rPr>
              <a:pPr fontAlgn="base">
                <a:spcBef>
                  <a:spcPct val="0"/>
                </a:spcBef>
                <a:spcAft>
                  <a:spcPct val="0"/>
                </a:spcAft>
              </a:pPr>
              <a:t>3</a:t>
            </a:fld>
            <a:endParaRPr lang="en-US">
              <a:solidFill>
                <a:prstClr val="black"/>
              </a:solidFill>
              <a:ea typeface="ＭＳ Ｐゴシック" charset="-128"/>
            </a:endParaRPr>
          </a:p>
        </p:txBody>
      </p:sp>
      <p:sp>
        <p:nvSpPr>
          <p:cNvPr id="5" name="Title Text"/>
          <p:cNvSpPr txBox="1">
            <a:spLocks/>
          </p:cNvSpPr>
          <p:nvPr/>
        </p:nvSpPr>
        <p:spPr>
          <a:xfrm>
            <a:off x="3319550" y="161612"/>
            <a:ext cx="7118007" cy="4255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base">
              <a:lnSpc>
                <a:spcPct val="80000"/>
              </a:lnSpc>
              <a:spcBef>
                <a:spcPts val="0"/>
              </a:spcBef>
              <a:spcAft>
                <a:spcPct val="0"/>
              </a:spcAft>
              <a:buNone/>
            </a:pPr>
            <a:r>
              <a:rPr lang="en-US" sz="2200" b="1" dirty="0">
                <a:solidFill>
                  <a:srgbClr val="EBEBEB">
                    <a:lumMod val="50000"/>
                  </a:srgbClr>
                </a:solidFill>
                <a:latin typeface="Arial" panose="020B0604020202020204" pitchFamily="34" charset="0"/>
                <a:cs typeface="Arial" panose="020B0604020202020204" pitchFamily="34" charset="0"/>
              </a:rPr>
              <a:t>PROJECT/TASK OVERVIEW</a:t>
            </a:r>
          </a:p>
          <a:p>
            <a:pPr marL="0" indent="0" algn="r" fontAlgn="base">
              <a:lnSpc>
                <a:spcPct val="80000"/>
              </a:lnSpc>
              <a:spcBef>
                <a:spcPts val="0"/>
              </a:spcBef>
              <a:spcAft>
                <a:spcPct val="0"/>
              </a:spcAft>
              <a:buNone/>
            </a:pPr>
            <a:r>
              <a:rPr lang="en-US" sz="2000" b="1" dirty="0">
                <a:solidFill>
                  <a:srgbClr val="EBEBEB">
                    <a:lumMod val="50000"/>
                  </a:srgbClr>
                </a:solidFill>
                <a:latin typeface="Arial" panose="020B0604020202020204" pitchFamily="34" charset="0"/>
                <a:cs typeface="Arial" panose="020B0604020202020204" pitchFamily="34" charset="0"/>
              </a:rPr>
              <a:t>Project/Task Title</a:t>
            </a:r>
          </a:p>
        </p:txBody>
      </p:sp>
      <p:cxnSp>
        <p:nvCxnSpPr>
          <p:cNvPr id="6" name="Straight Connector 5"/>
          <p:cNvCxnSpPr/>
          <p:nvPr/>
        </p:nvCxnSpPr>
        <p:spPr>
          <a:xfrm>
            <a:off x="6096142" y="755553"/>
            <a:ext cx="0" cy="5605195"/>
          </a:xfrm>
          <a:prstGeom prst="line">
            <a:avLst/>
          </a:prstGeom>
          <a:ln/>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1717288" y="1095415"/>
            <a:ext cx="4377166" cy="2462213"/>
          </a:xfrm>
          <a:prstGeom prst="rect">
            <a:avLst/>
          </a:prstGeom>
          <a:noFill/>
        </p:spPr>
        <p:txBody>
          <a:bodyPr wrap="square" lIns="45720" rIns="0" rtlCol="0">
            <a:spAutoFit/>
          </a:bodyPr>
          <a:lstStyle/>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Goal: </a:t>
            </a:r>
            <a:r>
              <a:rPr lang="en-US" sz="1100" dirty="0">
                <a:solidFill>
                  <a:prstClr val="black"/>
                </a:solidFill>
                <a:latin typeface="Arial" charset="0"/>
                <a:ea typeface="ＭＳ Ｐゴシック" charset="-128"/>
                <a:cs typeface="Arial" panose="020B0604020202020204" pitchFamily="34" charset="0"/>
              </a:rPr>
              <a:t>What is the problem to solve?  Describe without using jargon.  </a:t>
            </a:r>
          </a:p>
          <a:p>
            <a:pPr fontAlgn="base">
              <a:spcBef>
                <a:spcPct val="0"/>
              </a:spcBef>
              <a:spcAft>
                <a:spcPct val="0"/>
              </a:spcAft>
            </a:pPr>
            <a:endParaRPr lang="en-US" sz="1100" b="1" dirty="0">
              <a:solidFill>
                <a:prstClr val="black"/>
              </a:solidFill>
              <a:latin typeface="Arial" charset="0"/>
              <a:ea typeface="ＭＳ Ｐゴシック" charset="-128"/>
              <a:cs typeface="Arial" panose="020B0604020202020204" pitchFamily="34" charset="0"/>
            </a:endParaRPr>
          </a:p>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Impact: </a:t>
            </a:r>
            <a:r>
              <a:rPr lang="en-US" sz="1100" dirty="0">
                <a:solidFill>
                  <a:prstClr val="black"/>
                </a:solidFill>
                <a:latin typeface="Arial" charset="0"/>
                <a:ea typeface="ＭＳ Ｐゴシック" charset="-128"/>
              </a:rPr>
              <a:t> </a:t>
            </a:r>
            <a:r>
              <a:rPr lang="en-US" sz="1100" dirty="0">
                <a:solidFill>
                  <a:prstClr val="black"/>
                </a:solidFill>
                <a:latin typeface="Arial" charset="0"/>
                <a:ea typeface="ＭＳ Ｐゴシック" charset="-128"/>
                <a:cs typeface="Arial" panose="020B0604020202020204" pitchFamily="34" charset="0"/>
              </a:rPr>
              <a:t>If Successful, what difference will it make to the Soldier, the operational impact?</a:t>
            </a:r>
            <a:r>
              <a:rPr lang="en-US" sz="1100" b="1" dirty="0">
                <a:solidFill>
                  <a:prstClr val="black"/>
                </a:solidFill>
                <a:latin typeface="Arial" charset="0"/>
                <a:ea typeface="ＭＳ Ｐゴシック" charset="-128"/>
                <a:cs typeface="Arial" panose="020B0604020202020204" pitchFamily="34" charset="0"/>
              </a:rPr>
              <a:t> </a:t>
            </a:r>
            <a:r>
              <a:rPr lang="en-US" sz="1100" dirty="0">
                <a:solidFill>
                  <a:prstClr val="black"/>
                </a:solidFill>
                <a:latin typeface="Arial" charset="0"/>
                <a:ea typeface="ＭＳ Ｐゴシック" charset="-128"/>
                <a:cs typeface="Arial" panose="020B0604020202020204" pitchFamily="34" charset="0"/>
              </a:rPr>
              <a:t>What increased capability will this project provide the Soldier that is not currently provided?</a:t>
            </a:r>
          </a:p>
          <a:p>
            <a:pPr fontAlgn="base">
              <a:spcBef>
                <a:spcPct val="0"/>
              </a:spcBef>
              <a:spcAft>
                <a:spcPct val="0"/>
              </a:spcAft>
            </a:pPr>
            <a:endParaRPr lang="en-US" sz="1100" dirty="0">
              <a:solidFill>
                <a:prstClr val="black"/>
              </a:solidFill>
              <a:latin typeface="Arial" charset="0"/>
              <a:ea typeface="ＭＳ Ｐゴシック" charset="-128"/>
              <a:cs typeface="Arial" panose="020B0604020202020204" pitchFamily="34" charset="0"/>
            </a:endParaRPr>
          </a:p>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Issues/Risk: </a:t>
            </a:r>
            <a:r>
              <a:rPr lang="en-US" sz="1100" dirty="0">
                <a:solidFill>
                  <a:prstClr val="black"/>
                </a:solidFill>
                <a:latin typeface="Arial" charset="0"/>
                <a:ea typeface="ＭＳ Ｐゴシック" charset="-128"/>
                <a:cs typeface="Arial" panose="020B0604020202020204" pitchFamily="34" charset="0"/>
              </a:rPr>
              <a:t>What are the technical and/or structural challenges that need to be resolved to solve the problem? issues/risk to the project that could delay the transition of the project</a:t>
            </a:r>
          </a:p>
          <a:p>
            <a:pPr fontAlgn="base">
              <a:spcBef>
                <a:spcPct val="0"/>
              </a:spcBef>
              <a:spcAft>
                <a:spcPct val="0"/>
              </a:spcAft>
            </a:pPr>
            <a:endParaRPr lang="en-US" sz="1100" b="1" dirty="0">
              <a:solidFill>
                <a:prstClr val="black"/>
              </a:solidFill>
              <a:latin typeface="Arial" charset="0"/>
              <a:ea typeface="ＭＳ Ｐゴシック" charset="-128"/>
              <a:cs typeface="Arial" panose="020B0604020202020204" pitchFamily="34" charset="0"/>
            </a:endParaRPr>
          </a:p>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In-house Partners: </a:t>
            </a:r>
            <a:r>
              <a:rPr lang="en-US" sz="1100" dirty="0">
                <a:solidFill>
                  <a:prstClr val="black"/>
                </a:solidFill>
                <a:latin typeface="Arial" charset="0"/>
                <a:ea typeface="ＭＳ Ｐゴシック" charset="-128"/>
                <a:cs typeface="Arial" panose="020B0604020202020204" pitchFamily="34" charset="0"/>
              </a:rPr>
              <a:t>Who are the other ERDC, CCDC Partners?</a:t>
            </a:r>
            <a:endParaRPr lang="en-US" sz="1100" b="1" dirty="0">
              <a:solidFill>
                <a:prstClr val="black"/>
              </a:solidFill>
              <a:latin typeface="Arial" charset="0"/>
              <a:ea typeface="ＭＳ Ｐゴシック" charset="-128"/>
              <a:cs typeface="Arial" panose="020B0604020202020204" pitchFamily="34" charset="0"/>
            </a:endParaRPr>
          </a:p>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Out-house Partners: </a:t>
            </a:r>
            <a:r>
              <a:rPr lang="en-US" sz="1100" dirty="0">
                <a:solidFill>
                  <a:prstClr val="black"/>
                </a:solidFill>
                <a:latin typeface="Arial" charset="0"/>
                <a:ea typeface="ＭＳ Ｐゴシック" charset="-128"/>
                <a:cs typeface="Arial" panose="020B0604020202020204" pitchFamily="34" charset="0"/>
              </a:rPr>
              <a:t>(Contractor, Academia, Federal, other)?</a:t>
            </a:r>
          </a:p>
          <a:p>
            <a:pPr fontAlgn="base">
              <a:spcBef>
                <a:spcPct val="0"/>
              </a:spcBef>
              <a:spcAft>
                <a:spcPct val="0"/>
              </a:spcAft>
            </a:pPr>
            <a:r>
              <a:rPr lang="en-US" sz="1100" b="1" dirty="0">
                <a:solidFill>
                  <a:prstClr val="black"/>
                </a:solidFill>
                <a:latin typeface="Arial" charset="0"/>
                <a:ea typeface="ＭＳ Ｐゴシック" charset="-128"/>
                <a:cs typeface="Arial" panose="020B0604020202020204" pitchFamily="34" charset="0"/>
              </a:rPr>
              <a:t>Requirement: </a:t>
            </a:r>
            <a:r>
              <a:rPr lang="en-US" sz="1100" dirty="0">
                <a:solidFill>
                  <a:prstClr val="black"/>
                </a:solidFill>
                <a:latin typeface="Arial" charset="0"/>
                <a:ea typeface="ＭＳ Ｐゴシック" charset="-128"/>
                <a:cs typeface="Arial" panose="020B0604020202020204" pitchFamily="34" charset="0"/>
              </a:rPr>
              <a:t>AFC Mission Guidance, MDO concept, FCC requirement</a:t>
            </a:r>
            <a:endParaRPr lang="en-US" sz="1100" b="1" dirty="0">
              <a:solidFill>
                <a:prstClr val="black"/>
              </a:solidFill>
              <a:latin typeface="Arial" panose="020B0604020202020204" pitchFamily="34" charset="0"/>
              <a:ea typeface="ＭＳ Ｐゴシック" charset="-128"/>
              <a:cs typeface="Arial" panose="020B0604020202020204" pitchFamily="34" charset="0"/>
            </a:endParaRPr>
          </a:p>
        </p:txBody>
      </p:sp>
      <p:sp>
        <p:nvSpPr>
          <p:cNvPr id="8" name="TextBox 7"/>
          <p:cNvSpPr txBox="1"/>
          <p:nvPr/>
        </p:nvSpPr>
        <p:spPr>
          <a:xfrm>
            <a:off x="1655770" y="3592808"/>
            <a:ext cx="4402959" cy="307777"/>
          </a:xfrm>
          <a:prstGeom prst="rect">
            <a:avLst/>
          </a:prstGeom>
          <a:noFill/>
        </p:spPr>
        <p:txBody>
          <a:bodyPr wrap="square" rtlCol="0">
            <a:spAutoFit/>
          </a:bodyPr>
          <a:lstStyle/>
          <a:p>
            <a:pPr algn="ctr" fontAlgn="base">
              <a:spcBef>
                <a:spcPct val="0"/>
              </a:spcBef>
              <a:spcAft>
                <a:spcPct val="0"/>
              </a:spcAft>
            </a:pPr>
            <a:r>
              <a:rPr lang="en-US" sz="1400" b="1" dirty="0">
                <a:solidFill>
                  <a:prstClr val="black"/>
                </a:solidFill>
                <a:latin typeface="Arial" panose="020B0604020202020204" pitchFamily="34" charset="0"/>
                <a:ea typeface="ＭＳ Ｐゴシック" charset="-128"/>
                <a:cs typeface="Arial" panose="020B0604020202020204" pitchFamily="34" charset="0"/>
              </a:rPr>
              <a:t>COST &amp; SCHEDULE</a:t>
            </a:r>
          </a:p>
        </p:txBody>
      </p:sp>
      <p:cxnSp>
        <p:nvCxnSpPr>
          <p:cNvPr id="9" name="Straight Connector 8">
            <a:extLst>
              <a:ext uri="{FF2B5EF4-FFF2-40B4-BE49-F238E27FC236}">
                <a16:creationId xmlns:a16="http://schemas.microsoft.com/office/drawing/2014/main" id="{FC20CF90-BF2D-6D41-A3CD-76BBF72D632C}"/>
              </a:ext>
            </a:extLst>
          </p:cNvPr>
          <p:cNvCxnSpPr>
            <a:cxnSpLocks/>
          </p:cNvCxnSpPr>
          <p:nvPr/>
        </p:nvCxnSpPr>
        <p:spPr>
          <a:xfrm flipH="1" flipV="1">
            <a:off x="1721960" y="3581606"/>
            <a:ext cx="8778240" cy="18040"/>
          </a:xfrm>
          <a:prstGeom prst="line">
            <a:avLst/>
          </a:prstGeom>
          <a:ln w="19050">
            <a:gradFill flip="none" rotWithShape="1">
              <a:gsLst>
                <a:gs pos="65000">
                  <a:srgbClr val="626262"/>
                </a:gs>
                <a:gs pos="15000">
                  <a:schemeClr val="tx2">
                    <a:lumMod val="20000"/>
                    <a:lumOff val="80000"/>
                  </a:schemeClr>
                </a:gs>
                <a:gs pos="85000">
                  <a:schemeClr val="tx2">
                    <a:lumMod val="20000"/>
                    <a:lumOff val="80000"/>
                  </a:schemeClr>
                </a:gs>
                <a:gs pos="35000">
                  <a:srgbClr val="626262"/>
                </a:gs>
                <a:gs pos="0">
                  <a:schemeClr val="bg1"/>
                </a:gs>
                <a:gs pos="50000">
                  <a:srgbClr val="626262"/>
                </a:gs>
                <a:gs pos="100000">
                  <a:schemeClr val="bg1"/>
                </a:gs>
              </a:gsLst>
              <a:lin ang="16200000" scaled="1"/>
              <a:tileRect/>
            </a:gradFill>
          </a:ln>
          <a:effectLst/>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1587051" y="839891"/>
            <a:ext cx="4540394" cy="311286"/>
          </a:xfrm>
          <a:prstGeom prst="rect">
            <a:avLst/>
          </a:prstGeom>
          <a:noFill/>
        </p:spPr>
        <p:txBody>
          <a:bodyPr wrap="square" rtlCol="0">
            <a:spAutoFit/>
          </a:bodyPr>
          <a:lstStyle/>
          <a:p>
            <a:pPr algn="ctr" fontAlgn="base">
              <a:spcBef>
                <a:spcPct val="0"/>
              </a:spcBef>
              <a:spcAft>
                <a:spcPct val="0"/>
              </a:spcAft>
            </a:pPr>
            <a:r>
              <a:rPr lang="en-US" sz="1400" b="1" dirty="0">
                <a:solidFill>
                  <a:prstClr val="black"/>
                </a:solidFill>
                <a:latin typeface="Arial" panose="020B0604020202020204" pitchFamily="34" charset="0"/>
                <a:ea typeface="ＭＳ Ｐゴシック" charset="-128"/>
                <a:cs typeface="Arial" panose="020B0604020202020204" pitchFamily="34" charset="0"/>
              </a:rPr>
              <a:t>SUMMARY</a:t>
            </a:r>
          </a:p>
        </p:txBody>
      </p:sp>
      <p:sp>
        <p:nvSpPr>
          <p:cNvPr id="11" name="TextBox 10"/>
          <p:cNvSpPr txBox="1"/>
          <p:nvPr/>
        </p:nvSpPr>
        <p:spPr>
          <a:xfrm>
            <a:off x="6262644" y="3599647"/>
            <a:ext cx="3959441" cy="307777"/>
          </a:xfrm>
          <a:prstGeom prst="rect">
            <a:avLst/>
          </a:prstGeom>
          <a:noFill/>
        </p:spPr>
        <p:txBody>
          <a:bodyPr wrap="square" rtlCol="0">
            <a:spAutoFit/>
          </a:bodyPr>
          <a:lstStyle/>
          <a:p>
            <a:pPr algn="ctr" fontAlgn="base">
              <a:spcBef>
                <a:spcPct val="0"/>
              </a:spcBef>
              <a:spcAft>
                <a:spcPct val="0"/>
              </a:spcAft>
            </a:pPr>
            <a:r>
              <a:rPr lang="en-US" sz="1400" b="1" spc="-5" dirty="0">
                <a:solidFill>
                  <a:prstClr val="black"/>
                </a:solidFill>
                <a:latin typeface="Arial" panose="020B0604020202020204" pitchFamily="34" charset="0"/>
                <a:ea typeface="ＭＳ Ｐゴシック" charset="-128"/>
                <a:cs typeface="Arial" panose="020B0604020202020204" pitchFamily="34" charset="0"/>
              </a:rPr>
              <a:t>PROGRESS</a:t>
            </a:r>
            <a:endParaRPr lang="en-US" sz="1200" b="1" spc="-5" dirty="0">
              <a:solidFill>
                <a:prstClr val="black"/>
              </a:solidFill>
              <a:latin typeface="Arial" panose="020B0604020202020204" pitchFamily="34" charset="0"/>
              <a:ea typeface="ＭＳ Ｐゴシック" charset="-128"/>
              <a:cs typeface="Arial" panose="020B0604020202020204" pitchFamily="34" charset="0"/>
            </a:endParaRPr>
          </a:p>
        </p:txBody>
      </p:sp>
      <p:sp>
        <p:nvSpPr>
          <p:cNvPr id="12" name="object 31"/>
          <p:cNvSpPr txBox="1"/>
          <p:nvPr/>
        </p:nvSpPr>
        <p:spPr>
          <a:xfrm>
            <a:off x="6090788" y="3941889"/>
            <a:ext cx="4409413" cy="2062103"/>
          </a:xfrm>
          <a:prstGeom prst="rect">
            <a:avLst/>
          </a:prstGeom>
        </p:spPr>
        <p:txBody>
          <a:bodyPr vert="horz" wrap="square" lIns="0" tIns="0" rIns="0" bIns="0" rtlCol="0">
            <a:spAutoFit/>
          </a:bodyPr>
          <a:lstStyle/>
          <a:p>
            <a:pPr marL="239395" marR="5080" indent="-168910" fontAlgn="base">
              <a:lnSpc>
                <a:spcPts val="1060"/>
              </a:lnSpc>
              <a:spcBef>
                <a:spcPts val="590"/>
              </a:spcBef>
              <a:spcAft>
                <a:spcPct val="0"/>
              </a:spcAft>
              <a:buFont typeface="Arial"/>
              <a:buChar char="•"/>
              <a:tabLst>
                <a:tab pos="240029" algn="l"/>
              </a:tabLst>
            </a:pPr>
            <a:r>
              <a:rPr lang="en-US" sz="1100" b="1" spc="-5" dirty="0">
                <a:solidFill>
                  <a:prstClr val="black"/>
                </a:solidFill>
                <a:latin typeface="Arial" charset="0"/>
                <a:ea typeface="ＭＳ Ｐゴシック" charset="-128"/>
                <a:cs typeface="Arial" panose="020B0604020202020204" pitchFamily="34" charset="0"/>
              </a:rPr>
              <a:t>What was accomplished in the last 6 months?</a:t>
            </a:r>
            <a:endParaRPr lang="en-US" sz="1100" spc="-5" dirty="0">
              <a:solidFill>
                <a:prstClr val="black"/>
              </a:solidFill>
              <a:latin typeface="Arial" charset="0"/>
              <a:ea typeface="ＭＳ Ｐゴシック" charset="-128"/>
              <a:cs typeface="Arial" panose="020B0604020202020204" pitchFamily="34" charset="0"/>
            </a:endParaRPr>
          </a:p>
          <a:p>
            <a:pPr marL="509778" marR="5080" lvl="2"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Developed preliminary requirements and use case analysis</a:t>
            </a:r>
          </a:p>
          <a:p>
            <a:pPr marL="509778" marR="5080" lvl="2"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Completed Soldier User Jury to validate operational and technical concepts . Report to be published 2/2019</a:t>
            </a:r>
          </a:p>
          <a:p>
            <a:pPr marL="509778" marR="5080" lvl="2"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Contract Awarded For Mission Execution Capability (Jan 2019)</a:t>
            </a:r>
          </a:p>
          <a:p>
            <a:pPr marL="239395" marR="5080" indent="-168910" fontAlgn="base">
              <a:lnSpc>
                <a:spcPts val="1060"/>
              </a:lnSpc>
              <a:spcBef>
                <a:spcPts val="590"/>
              </a:spcBef>
              <a:spcAft>
                <a:spcPct val="0"/>
              </a:spcAft>
              <a:buFont typeface="Arial"/>
              <a:buChar char="•"/>
              <a:tabLst>
                <a:tab pos="240029" algn="l"/>
              </a:tabLst>
            </a:pPr>
            <a:r>
              <a:rPr lang="en-US" sz="1100" b="1" spc="-5" dirty="0">
                <a:solidFill>
                  <a:prstClr val="black"/>
                </a:solidFill>
                <a:latin typeface="Arial" charset="0"/>
                <a:ea typeface="ＭＳ Ｐゴシック" charset="-128"/>
                <a:cs typeface="Arial" panose="020B0604020202020204" pitchFamily="34" charset="0"/>
              </a:rPr>
              <a:t>What are the projected accomplishments in the next 6 months?</a:t>
            </a:r>
          </a:p>
          <a:p>
            <a:pPr marL="509778" marR="5080" lvl="1"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Contract Award For Robotic Planning Capability (Feb 2019)</a:t>
            </a:r>
          </a:p>
          <a:p>
            <a:pPr marL="509778" marR="5080" lvl="1"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Complete 2</a:t>
            </a:r>
            <a:r>
              <a:rPr lang="en-US" sz="1100" spc="-5" baseline="30000" dirty="0">
                <a:solidFill>
                  <a:prstClr val="black"/>
                </a:solidFill>
                <a:latin typeface="Arial" charset="0"/>
                <a:ea typeface="ＭＳ Ｐゴシック" charset="-128"/>
                <a:cs typeface="Arial" panose="020B0604020202020204" pitchFamily="34" charset="0"/>
              </a:rPr>
              <a:t>nd</a:t>
            </a:r>
            <a:r>
              <a:rPr lang="en-US" sz="1100" spc="-5" dirty="0">
                <a:solidFill>
                  <a:prstClr val="black"/>
                </a:solidFill>
                <a:latin typeface="Arial" charset="0"/>
                <a:ea typeface="ＭＳ Ｐゴシック" charset="-128"/>
                <a:cs typeface="Arial" panose="020B0604020202020204" pitchFamily="34" charset="0"/>
              </a:rPr>
              <a:t> Iterative User Jury to obtain feedback on the software system </a:t>
            </a:r>
          </a:p>
          <a:p>
            <a:pPr marL="509778" marR="5080" lvl="1"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Demonstrate TRL 5  capability in Mission Command System </a:t>
            </a:r>
          </a:p>
          <a:p>
            <a:pPr marL="509778" marR="5080" lvl="1" indent="-171450" fontAlgn="base">
              <a:spcBef>
                <a:spcPts val="200"/>
              </a:spcBef>
              <a:spcAft>
                <a:spcPct val="0"/>
              </a:spcAft>
              <a:buFont typeface="Arial" panose="020B0604020202020204" pitchFamily="34" charset="0"/>
              <a:buChar char="•"/>
              <a:tabLst>
                <a:tab pos="240029" algn="l"/>
              </a:tabLst>
            </a:pPr>
            <a:r>
              <a:rPr lang="en-US" sz="1100" spc="-5" dirty="0">
                <a:solidFill>
                  <a:prstClr val="black"/>
                </a:solidFill>
                <a:latin typeface="Arial" charset="0"/>
                <a:ea typeface="ＭＳ Ｐゴシック" charset="-128"/>
                <a:cs typeface="Arial" panose="020B0604020202020204" pitchFamily="34" charset="0"/>
              </a:rPr>
              <a:t>Engineering Evaluation with</a:t>
            </a:r>
            <a:endParaRPr sz="1100" b="1" dirty="0">
              <a:solidFill>
                <a:prstClr val="black"/>
              </a:solidFill>
              <a:latin typeface="Arial" charset="0"/>
              <a:ea typeface="ＭＳ Ｐゴシック" charset="-128"/>
              <a:cs typeface="Arial" panose="020B0604020202020204" pitchFamily="34" charset="0"/>
            </a:endParaRPr>
          </a:p>
        </p:txBody>
      </p:sp>
      <p:sp>
        <p:nvSpPr>
          <p:cNvPr id="20" name="Rectangle 19"/>
          <p:cNvSpPr/>
          <p:nvPr/>
        </p:nvSpPr>
        <p:spPr>
          <a:xfrm>
            <a:off x="6090787" y="1095048"/>
            <a:ext cx="4414848" cy="2798202"/>
          </a:xfrm>
          <a:prstGeom prst="rect">
            <a:avLst/>
          </a:prstGeom>
        </p:spPr>
        <p:txBody>
          <a:bodyPr wrap="square">
            <a:spAutoFit/>
          </a:bodyPr>
          <a:lstStyle/>
          <a:p>
            <a:pPr eaLnBrk="0" fontAlgn="base" hangingPunct="0">
              <a:spcBef>
                <a:spcPct val="0"/>
              </a:spcBef>
              <a:spcAft>
                <a:spcPts val="300"/>
              </a:spcAft>
              <a:defRPr/>
            </a:pPr>
            <a:r>
              <a:rPr lang="en-US" sz="1100" b="1" kern="0" dirty="0">
                <a:solidFill>
                  <a:prstClr val="black"/>
                </a:solidFill>
                <a:latin typeface="Arial" panose="020B0604020202020204" pitchFamily="34" charset="0"/>
                <a:ea typeface="ＭＳ Ｐゴシック" charset="-128"/>
                <a:cs typeface="Arial" panose="020B0604020202020204" pitchFamily="34" charset="0"/>
              </a:rPr>
              <a:t>How is it done today?  </a:t>
            </a:r>
          </a:p>
          <a:p>
            <a:pPr marL="55563" indent="-55563" eaLnBrk="0" fontAlgn="base" hangingPunct="0">
              <a:spcBef>
                <a:spcPct val="0"/>
              </a:spcBef>
              <a:spcAft>
                <a:spcPts val="150"/>
              </a:spcAft>
              <a:buFont typeface="Arial" panose="020B0604020202020204" pitchFamily="34" charset="0"/>
              <a:buChar char="•"/>
              <a:defRPr/>
            </a:pPr>
            <a:r>
              <a:rPr lang="en-US" sz="1100" dirty="0">
                <a:solidFill>
                  <a:prstClr val="black"/>
                </a:solidFill>
                <a:latin typeface="Arial" charset="0"/>
                <a:ea typeface="ＭＳ Ｐゴシック" charset="-128"/>
              </a:rPr>
              <a:t>Don’t try to undersell or be too negative to make your approach seem better in comparison.  Be truthful but also uncover the deficiencies</a:t>
            </a:r>
          </a:p>
          <a:p>
            <a:pPr marL="0" marR="5080" lvl="1" fontAlgn="base">
              <a:spcBef>
                <a:spcPts val="200"/>
              </a:spcBef>
              <a:spcAft>
                <a:spcPct val="0"/>
              </a:spcAft>
              <a:tabLst>
                <a:tab pos="240029" algn="l"/>
              </a:tabLst>
            </a:pPr>
            <a:r>
              <a:rPr lang="en-US" sz="1100" b="1" kern="0" dirty="0">
                <a:solidFill>
                  <a:prstClr val="black"/>
                </a:solidFill>
                <a:latin typeface="Arial" panose="020B0604020202020204" pitchFamily="34" charset="0"/>
                <a:ea typeface="ＭＳ Ｐゴシック" charset="-128"/>
                <a:cs typeface="Arial" panose="020B0604020202020204" pitchFamily="34" charset="0"/>
              </a:rPr>
              <a:t>What are the limitations/gaps?</a:t>
            </a:r>
            <a:r>
              <a:rPr lang="en-US" sz="900" i="1" dirty="0">
                <a:solidFill>
                  <a:prstClr val="black"/>
                </a:solidFill>
                <a:latin typeface="Arial" charset="0"/>
                <a:ea typeface="ＭＳ Ｐゴシック" charset="-128"/>
              </a:rPr>
              <a:t> </a:t>
            </a:r>
          </a:p>
          <a:p>
            <a:pPr marL="55563" indent="-55563" eaLnBrk="0" fontAlgn="base" hangingPunct="0">
              <a:spcBef>
                <a:spcPct val="0"/>
              </a:spcBef>
              <a:spcAft>
                <a:spcPts val="150"/>
              </a:spcAft>
              <a:buFont typeface="Arial" panose="020B0604020202020204" pitchFamily="34" charset="0"/>
              <a:buChar char="•"/>
              <a:defRPr/>
            </a:pPr>
            <a:r>
              <a:rPr lang="en-US" sz="1100" dirty="0">
                <a:solidFill>
                  <a:prstClr val="black"/>
                </a:solidFill>
                <a:latin typeface="Arial" charset="0"/>
                <a:ea typeface="ＭＳ Ｐゴシック" charset="-128"/>
              </a:rPr>
              <a:t>Describe the relevant physical constraints that need to be overcome in the technology development (e.g., velocity, weight, bandwidth, data.)</a:t>
            </a:r>
          </a:p>
          <a:p>
            <a:pPr marL="55563" indent="-55563" eaLnBrk="0" fontAlgn="base" hangingPunct="0">
              <a:spcBef>
                <a:spcPct val="0"/>
              </a:spcBef>
              <a:spcAft>
                <a:spcPts val="150"/>
              </a:spcAft>
              <a:buFont typeface="Arial" panose="020B0604020202020204" pitchFamily="34" charset="0"/>
              <a:buChar char="•"/>
              <a:defRPr/>
            </a:pPr>
            <a:r>
              <a:rPr lang="en-US" sz="1100" dirty="0">
                <a:solidFill>
                  <a:prstClr val="black"/>
                </a:solidFill>
                <a:latin typeface="Arial" charset="0"/>
                <a:ea typeface="ＭＳ Ｐゴシック" charset="-128"/>
              </a:rPr>
              <a:t>Addressing why the challenges are difficult to solve is a question that asks and sheds light on “Why can’t someone else just go do it?” </a:t>
            </a:r>
          </a:p>
          <a:p>
            <a:pPr marR="5080" fontAlgn="base">
              <a:spcBef>
                <a:spcPts val="200"/>
              </a:spcBef>
              <a:spcAft>
                <a:spcPct val="0"/>
              </a:spcAft>
              <a:tabLst>
                <a:tab pos="240029" algn="l"/>
              </a:tabLst>
            </a:pPr>
            <a:r>
              <a:rPr lang="en-US" sz="1100" b="1" kern="0" dirty="0">
                <a:solidFill>
                  <a:prstClr val="black"/>
                </a:solidFill>
                <a:latin typeface="Arial" panose="020B0604020202020204" pitchFamily="34" charset="0"/>
                <a:ea typeface="ＭＳ Ｐゴシック" charset="-128"/>
                <a:cs typeface="Arial" panose="020B0604020202020204" pitchFamily="34" charset="0"/>
              </a:rPr>
              <a:t>What’s new in your approach?</a:t>
            </a:r>
          </a:p>
          <a:p>
            <a:pPr marL="55563" marR="5080" indent="-55563" eaLnBrk="0" fontAlgn="base" hangingPunct="0">
              <a:spcBef>
                <a:spcPct val="0"/>
              </a:spcBef>
              <a:spcAft>
                <a:spcPts val="150"/>
              </a:spcAft>
              <a:buFont typeface="Arial" panose="020B0604020202020204" pitchFamily="34" charset="0"/>
              <a:buChar char="•"/>
              <a:tabLst>
                <a:tab pos="240029" algn="l"/>
              </a:tabLst>
              <a:defRPr/>
            </a:pPr>
            <a:r>
              <a:rPr lang="en-US" sz="1100" dirty="0">
                <a:solidFill>
                  <a:prstClr val="black"/>
                </a:solidFill>
                <a:latin typeface="Arial" charset="0"/>
                <a:ea typeface="ＭＳ Ｐゴシック" charset="-128"/>
              </a:rPr>
              <a:t>This is an ‘outside view’ question that confronts the possibility that there are lots of smart people around, none of them have done this, and there are probably good reasons why. </a:t>
            </a:r>
          </a:p>
        </p:txBody>
      </p:sp>
      <p:sp>
        <p:nvSpPr>
          <p:cNvPr id="42" name="Text Box 9">
            <a:extLst>
              <a:ext uri="{FF2B5EF4-FFF2-40B4-BE49-F238E27FC236}">
                <a16:creationId xmlns:a16="http://schemas.microsoft.com/office/drawing/2014/main" id="{2F3887A6-89DF-6C40-B2CD-015531B36782}"/>
              </a:ext>
            </a:extLst>
          </p:cNvPr>
          <p:cNvSpPr txBox="1">
            <a:spLocks noChangeArrowheads="1"/>
          </p:cNvSpPr>
          <p:nvPr/>
        </p:nvSpPr>
        <p:spPr bwMode="auto">
          <a:xfrm>
            <a:off x="1794632" y="647830"/>
            <a:ext cx="1459054" cy="215444"/>
          </a:xfrm>
          <a:prstGeom prst="rect">
            <a:avLst/>
          </a:prstGeom>
          <a:noFill/>
          <a:ln w="9525">
            <a:no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Arial" charset="0"/>
                <a:ea typeface="ＭＳ Ｐゴシック" charset="-128"/>
                <a:cs typeface="+mn-cs"/>
              </a:defRPr>
            </a:lvl1pPr>
            <a:lvl2pPr marL="457200" algn="l" rtl="0" fontAlgn="base">
              <a:spcBef>
                <a:spcPct val="0"/>
              </a:spcBef>
              <a:spcAft>
                <a:spcPct val="0"/>
              </a:spcAft>
              <a:defRPr sz="2400" kern="1200">
                <a:solidFill>
                  <a:schemeClr val="tx1"/>
                </a:solidFill>
                <a:latin typeface="Arial" charset="0"/>
                <a:ea typeface="ＭＳ Ｐゴシック" charset="-128"/>
                <a:cs typeface="+mn-cs"/>
              </a:defRPr>
            </a:lvl2pPr>
            <a:lvl3pPr marL="914400" algn="l" rtl="0" fontAlgn="base">
              <a:spcBef>
                <a:spcPct val="0"/>
              </a:spcBef>
              <a:spcAft>
                <a:spcPct val="0"/>
              </a:spcAft>
              <a:defRPr sz="2400" kern="1200">
                <a:solidFill>
                  <a:schemeClr val="tx1"/>
                </a:solidFill>
                <a:latin typeface="Arial" charset="0"/>
                <a:ea typeface="ＭＳ Ｐゴシック" charset="-128"/>
                <a:cs typeface="+mn-cs"/>
              </a:defRPr>
            </a:lvl3pPr>
            <a:lvl4pPr marL="1371600" algn="l" rtl="0" fontAlgn="base">
              <a:spcBef>
                <a:spcPct val="0"/>
              </a:spcBef>
              <a:spcAft>
                <a:spcPct val="0"/>
              </a:spcAft>
              <a:defRPr sz="2400" kern="1200">
                <a:solidFill>
                  <a:schemeClr val="tx1"/>
                </a:solidFill>
                <a:latin typeface="Arial" charset="0"/>
                <a:ea typeface="ＭＳ Ｐゴシック" charset="-128"/>
                <a:cs typeface="+mn-cs"/>
              </a:defRPr>
            </a:lvl4pPr>
            <a:lvl5pPr marL="1828800" algn="l"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a:lstStyle>
          <a:p>
            <a:pPr fontAlgn="auto">
              <a:spcBef>
                <a:spcPts val="0"/>
              </a:spcBef>
              <a:spcAft>
                <a:spcPts val="0"/>
              </a:spcAft>
            </a:pPr>
            <a:r>
              <a:rPr lang="en-US" sz="800" dirty="0">
                <a:ln w="0"/>
                <a:solidFill>
                  <a:prstClr val="black"/>
                </a:solidFill>
                <a:latin typeface="Arial" panose="020B0604020202020204" pitchFamily="34" charset="0"/>
                <a:cs typeface="Arial" panose="020B0604020202020204" pitchFamily="34" charset="0"/>
              </a:rPr>
              <a:t>Last update (DD-MMM-YY) </a:t>
            </a:r>
          </a:p>
        </p:txBody>
      </p:sp>
      <p:sp>
        <p:nvSpPr>
          <p:cNvPr id="41" name="TextBox 40"/>
          <p:cNvSpPr txBox="1"/>
          <p:nvPr/>
        </p:nvSpPr>
        <p:spPr>
          <a:xfrm>
            <a:off x="6090787" y="840528"/>
            <a:ext cx="4409412" cy="311286"/>
          </a:xfrm>
          <a:prstGeom prst="rect">
            <a:avLst/>
          </a:prstGeom>
          <a:noFill/>
        </p:spPr>
        <p:txBody>
          <a:bodyPr wrap="square" rtlCol="0">
            <a:spAutoFit/>
          </a:bodyPr>
          <a:lstStyle/>
          <a:p>
            <a:pPr algn="ctr" fontAlgn="base">
              <a:spcBef>
                <a:spcPct val="0"/>
              </a:spcBef>
              <a:spcAft>
                <a:spcPct val="0"/>
              </a:spcAft>
            </a:pPr>
            <a:r>
              <a:rPr lang="en-US" sz="1400" b="1" dirty="0">
                <a:solidFill>
                  <a:prstClr val="black"/>
                </a:solidFill>
                <a:latin typeface="Arial" panose="020B0604020202020204" pitchFamily="34" charset="0"/>
                <a:ea typeface="ＭＳ Ｐゴシック" charset="-128"/>
                <a:cs typeface="Arial" panose="020B0604020202020204" pitchFamily="34" charset="0"/>
              </a:rPr>
              <a:t>TECHNICAL APPROACH</a:t>
            </a:r>
          </a:p>
        </p:txBody>
      </p:sp>
      <p:sp>
        <p:nvSpPr>
          <p:cNvPr id="44" name="Rectangle 43"/>
          <p:cNvSpPr/>
          <p:nvPr/>
        </p:nvSpPr>
        <p:spPr>
          <a:xfrm>
            <a:off x="2196643" y="3878240"/>
            <a:ext cx="3418456" cy="2462213"/>
          </a:xfrm>
          <a:prstGeom prst="rect">
            <a:avLst/>
          </a:prstGeom>
          <a:solidFill>
            <a:srgbClr val="FFFF00"/>
          </a:solidFill>
        </p:spPr>
        <p:txBody>
          <a:bodyPr wrap="square">
            <a:spAutoFit/>
          </a:bodyPr>
          <a:lstStyle/>
          <a:p>
            <a:pPr fontAlgn="base">
              <a:spcBef>
                <a:spcPct val="0"/>
              </a:spcBef>
              <a:spcAft>
                <a:spcPct val="0"/>
              </a:spcAft>
              <a:defRPr/>
            </a:pPr>
            <a:r>
              <a:rPr lang="en-US" sz="1400" dirty="0">
                <a:solidFill>
                  <a:prstClr val="black"/>
                </a:solidFill>
                <a:latin typeface="Arial" charset="0"/>
                <a:ea typeface="ＭＳ Ｐゴシック" charset="-128"/>
              </a:rPr>
              <a:t>Cost &amp; Schedule Quad (Editable slide in backup) </a:t>
            </a:r>
          </a:p>
          <a:p>
            <a:pPr marL="171450" indent="-171450" fontAlgn="base">
              <a:spcBef>
                <a:spcPct val="0"/>
              </a:spcBef>
              <a:spcAft>
                <a:spcPct val="0"/>
              </a:spcAft>
              <a:buFont typeface="Arial" panose="020B0604020202020204" pitchFamily="34" charset="0"/>
              <a:buChar char="•"/>
              <a:defRPr/>
            </a:pPr>
            <a:r>
              <a:rPr lang="en-US" sz="1400" dirty="0">
                <a:solidFill>
                  <a:prstClr val="black"/>
                </a:solidFill>
                <a:latin typeface="Arial" charset="0"/>
                <a:ea typeface="ＭＳ Ｐゴシック" charset="-128"/>
              </a:rPr>
              <a:t>Follow the template, do not use any or create another version </a:t>
            </a:r>
          </a:p>
          <a:p>
            <a:pPr marL="171450" indent="-171450" fontAlgn="base">
              <a:spcBef>
                <a:spcPct val="0"/>
              </a:spcBef>
              <a:spcAft>
                <a:spcPct val="0"/>
              </a:spcAft>
              <a:buFont typeface="Arial" panose="020B0604020202020204" pitchFamily="34" charset="0"/>
              <a:buChar char="•"/>
              <a:defRPr/>
            </a:pPr>
            <a:r>
              <a:rPr lang="en-US" sz="1400" dirty="0">
                <a:solidFill>
                  <a:prstClr val="black"/>
                </a:solidFill>
                <a:latin typeface="Arial" charset="0"/>
                <a:ea typeface="ＭＳ Ｐゴシック" charset="-128"/>
              </a:rPr>
              <a:t>Timeline should be through life of project. Provide total Funding (FY??-FY??) at the bottom of the chart.</a:t>
            </a:r>
          </a:p>
          <a:p>
            <a:pPr marL="171450" indent="-171450" fontAlgn="base">
              <a:spcBef>
                <a:spcPct val="0"/>
              </a:spcBef>
              <a:spcAft>
                <a:spcPct val="0"/>
              </a:spcAft>
              <a:buFont typeface="Arial" panose="020B0604020202020204" pitchFamily="34" charset="0"/>
              <a:buChar char="•"/>
              <a:defRPr/>
            </a:pPr>
            <a:r>
              <a:rPr lang="en-US" sz="1400" dirty="0">
                <a:solidFill>
                  <a:prstClr val="black"/>
                </a:solidFill>
                <a:latin typeface="Arial" charset="0"/>
                <a:ea typeface="ＭＳ Ｐゴシック" charset="-128"/>
              </a:rPr>
              <a:t>Program/Project/Task Name: Program (If any), Programmatic Structure in order based on level of work.   </a:t>
            </a:r>
          </a:p>
          <a:p>
            <a:pPr marL="171450" indent="-171450" fontAlgn="base">
              <a:spcBef>
                <a:spcPct val="0"/>
              </a:spcBef>
              <a:spcAft>
                <a:spcPct val="0"/>
              </a:spcAft>
              <a:buFont typeface="Arial" panose="020B0604020202020204" pitchFamily="34" charset="0"/>
              <a:buChar char="•"/>
              <a:defRPr/>
            </a:pPr>
            <a:r>
              <a:rPr lang="en-US" sz="1400" dirty="0">
                <a:solidFill>
                  <a:prstClr val="black"/>
                </a:solidFill>
                <a:latin typeface="Arial" charset="0"/>
                <a:ea typeface="ＭＳ Ｐゴシック" charset="-128"/>
              </a:rPr>
              <a:t>Breakdown funding as shown in table.  </a:t>
            </a:r>
          </a:p>
        </p:txBody>
      </p:sp>
      <p:sp>
        <p:nvSpPr>
          <p:cNvPr id="2" name="Rectangle 1">
            <a:extLst>
              <a:ext uri="{FF2B5EF4-FFF2-40B4-BE49-F238E27FC236}">
                <a16:creationId xmlns:a16="http://schemas.microsoft.com/office/drawing/2014/main" id="{0B03AFBE-7F3C-4058-AD4A-3048BB8D32D3}"/>
              </a:ext>
            </a:extLst>
          </p:cNvPr>
          <p:cNvSpPr/>
          <p:nvPr/>
        </p:nvSpPr>
        <p:spPr>
          <a:xfrm>
            <a:off x="1036320" y="1828800"/>
            <a:ext cx="10215146" cy="2708366"/>
          </a:xfrm>
          <a:prstGeom prst="rect">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Old Chart….decision to not use pending</a:t>
            </a:r>
          </a:p>
        </p:txBody>
      </p:sp>
    </p:spTree>
    <p:extLst>
      <p:ext uri="{BB962C8B-B14F-4D97-AF65-F5344CB8AC3E}">
        <p14:creationId xmlns:p14="http://schemas.microsoft.com/office/powerpoint/2010/main" val="20491300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689972954"/>
              </p:ext>
            </p:extLst>
          </p:nvPr>
        </p:nvGraphicFramePr>
        <p:xfrm>
          <a:off x="628096" y="1754810"/>
          <a:ext cx="10894979" cy="41498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359937"/>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lIns="91440" tIns="45720" rIns="91440" bIns="45720" rtlCol="0" anchor="ctr"/>
          <a:lstStyle/>
          <a:p>
            <a:pPr algn="ctr">
              <a:defRPr/>
            </a:pPr>
            <a:r>
              <a:rPr lang="en-US" sz="1600" b="1" dirty="0">
                <a:latin typeface=" Arial"/>
              </a:rPr>
              <a:t>Decades of experience in each sub-task</a:t>
            </a:r>
            <a:endParaRPr lang="en-US" dirty="0"/>
          </a:p>
        </p:txBody>
      </p:sp>
      <p:sp>
        <p:nvSpPr>
          <p:cNvPr id="2" name="Title 1"/>
          <p:cNvSpPr>
            <a:spLocks noGrp="1"/>
          </p:cNvSpPr>
          <p:nvPr>
            <p:ph type="title"/>
          </p:nvPr>
        </p:nvSpPr>
        <p:spPr>
          <a:xfrm>
            <a:off x="1642533" y="325438"/>
            <a:ext cx="8382000" cy="806450"/>
          </a:xfrm>
        </p:spPr>
        <p:txBody>
          <a:bodyPr/>
          <a:lstStyle/>
          <a:p>
            <a:r>
              <a:rPr lang="en-US" b="1" kern="0" dirty="0">
                <a:cs typeface="Arial" panose="020B0604020202020204" pitchFamily="34" charset="0"/>
              </a:rPr>
              <a:t>Overview of </a:t>
            </a:r>
            <a:r>
              <a:rPr lang="en-US" kern="0" dirty="0"/>
              <a:t>Team and Research Area </a:t>
            </a:r>
            <a:endParaRPr lang="en-US" dirty="0"/>
          </a:p>
        </p:txBody>
      </p:sp>
      <p:sp>
        <p:nvSpPr>
          <p:cNvPr id="5" name="TextBox 4"/>
          <p:cNvSpPr txBox="1"/>
          <p:nvPr/>
        </p:nvSpPr>
        <p:spPr>
          <a:xfrm>
            <a:off x="739301" y="1231590"/>
            <a:ext cx="6907719" cy="523220"/>
          </a:xfrm>
          <a:prstGeom prst="rect">
            <a:avLst/>
          </a:prstGeom>
          <a:noFill/>
        </p:spPr>
        <p:txBody>
          <a:bodyPr wrap="square" rtlCol="0">
            <a:spAutoFit/>
          </a:bodyPr>
          <a:lstStyle/>
          <a:p>
            <a:r>
              <a:rPr lang="en-US" sz="2800" b="1" dirty="0"/>
              <a:t>Task Manager: Chuck Downer (CHL)</a:t>
            </a:r>
          </a:p>
        </p:txBody>
      </p:sp>
    </p:spTree>
    <p:extLst>
      <p:ext uri="{BB962C8B-B14F-4D97-AF65-F5344CB8AC3E}">
        <p14:creationId xmlns:p14="http://schemas.microsoft.com/office/powerpoint/2010/main" val="229957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327746" y="883163"/>
            <a:ext cx="11536507" cy="5517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535021" y="6361889"/>
            <a:ext cx="10875524"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There is no authoritative DoD enterprise solution to assess hydrologic impacts on military operations. </a:t>
            </a:r>
          </a:p>
        </p:txBody>
      </p:sp>
      <p:sp>
        <p:nvSpPr>
          <p:cNvPr id="15" name="Rectangle 14"/>
          <p:cNvSpPr/>
          <p:nvPr/>
        </p:nvSpPr>
        <p:spPr>
          <a:xfrm>
            <a:off x="8813259" y="3518350"/>
            <a:ext cx="3151762" cy="2554545"/>
          </a:xfrm>
          <a:prstGeom prst="rect">
            <a:avLst/>
          </a:prstGeom>
          <a:solidFill>
            <a:schemeClr val="bg1">
              <a:alpha val="87000"/>
            </a:schemeClr>
          </a:solidFill>
          <a:effectLst>
            <a:softEdge rad="50800"/>
          </a:effectLst>
        </p:spPr>
        <p:txBody>
          <a:bodyPr wrap="square">
            <a:spAutoFit/>
          </a:bodyPr>
          <a:lstStyle/>
          <a:p>
            <a:r>
              <a:rPr lang="en-US" sz="1600" i="1" dirty="0">
                <a:solidFill>
                  <a:srgbClr val="000000">
                    <a:lumMod val="65000"/>
                    <a:lumOff val="35000"/>
                  </a:srgbClr>
                </a:solidFill>
                <a:latin typeface="Arial" panose="020B0604020202020204" pitchFamily="34" charset="0"/>
                <a:cs typeface="Arial" panose="020B0604020202020204" pitchFamily="34" charset="0"/>
              </a:rPr>
              <a:t>Army concerns within the hydrologic domain are currently addressed via ad hoc requests through the USACE </a:t>
            </a:r>
            <a:r>
              <a:rPr lang="en-US" sz="1600" i="1" dirty="0" err="1">
                <a:solidFill>
                  <a:srgbClr val="000000">
                    <a:lumMod val="65000"/>
                    <a:lumOff val="35000"/>
                  </a:srgbClr>
                </a:solidFill>
                <a:latin typeface="Arial" panose="020B0604020202020204" pitchFamily="34" charset="0"/>
                <a:cs typeface="Arial" panose="020B0604020202020204" pitchFamily="34" charset="0"/>
              </a:rPr>
              <a:t>Reachback</a:t>
            </a:r>
            <a:r>
              <a:rPr lang="en-US" sz="1600" i="1" dirty="0">
                <a:solidFill>
                  <a:srgbClr val="000000">
                    <a:lumMod val="65000"/>
                    <a:lumOff val="35000"/>
                  </a:srgbClr>
                </a:solidFill>
                <a:latin typeface="Arial" panose="020B0604020202020204" pitchFamily="34" charset="0"/>
                <a:cs typeface="Arial" panose="020B0604020202020204" pitchFamily="34" charset="0"/>
              </a:rPr>
              <a:t> Operations Center (UROC). This approach relies heavily on subject matter expertise and does not scale for potential large-scale conflicts with a near-peer adversary. </a:t>
            </a:r>
          </a:p>
        </p:txBody>
      </p:sp>
      <p:sp>
        <p:nvSpPr>
          <p:cNvPr id="2" name="Title 1"/>
          <p:cNvSpPr>
            <a:spLocks noGrp="1"/>
          </p:cNvSpPr>
          <p:nvPr>
            <p:ph type="title"/>
          </p:nvPr>
        </p:nvSpPr>
        <p:spPr>
          <a:xfrm>
            <a:off x="327747" y="309147"/>
            <a:ext cx="11536506" cy="806450"/>
          </a:xfrm>
        </p:spPr>
        <p:txBody>
          <a:bodyPr/>
          <a:lstStyle/>
          <a:p>
            <a:pPr algn="ctr"/>
            <a:r>
              <a:rPr lang="en-US" b="1" kern="0" dirty="0">
                <a:cs typeface="Arial" panose="020B0604020202020204" pitchFamily="34" charset="0"/>
              </a:rPr>
              <a:t>Current State of the Art: Hydrologic Support Occurs via </a:t>
            </a:r>
            <a:r>
              <a:rPr lang="en-US" b="1" kern="0" dirty="0" err="1">
                <a:cs typeface="Arial" panose="020B0604020202020204" pitchFamily="34" charset="0"/>
              </a:rPr>
              <a:t>Reachback</a:t>
            </a:r>
            <a:endParaRPr lang="en-US" dirty="0"/>
          </a:p>
        </p:txBody>
      </p:sp>
      <p:sp>
        <p:nvSpPr>
          <p:cNvPr id="7" name="Rectangle 6"/>
          <p:cNvSpPr/>
          <p:nvPr/>
        </p:nvSpPr>
        <p:spPr>
          <a:xfrm>
            <a:off x="444229" y="1357541"/>
            <a:ext cx="3320375" cy="1815882"/>
          </a:xfrm>
          <a:prstGeom prst="rect">
            <a:avLst/>
          </a:prstGeom>
          <a:solidFill>
            <a:schemeClr val="bg1">
              <a:alpha val="87000"/>
            </a:schemeClr>
          </a:solidFill>
          <a:effectLst>
            <a:softEdge rad="50800"/>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sz="1600" i="1" dirty="0">
                <a:solidFill>
                  <a:srgbClr val="000000">
                    <a:lumMod val="65000"/>
                    <a:lumOff val="35000"/>
                  </a:srgbClr>
                </a:solidFill>
                <a:latin typeface="Arial" panose="020B0604020202020204" pitchFamily="34" charset="0"/>
                <a:cs typeface="Arial" panose="020B0604020202020204" pitchFamily="34" charset="0"/>
              </a:rPr>
              <a:t>DoD Joint Capability Areas require hydrologic information in order to effectively accomplish their mission.  E.g. battlespace awareness; risk mitigation; logistical support; and partnership building</a:t>
            </a:r>
          </a:p>
        </p:txBody>
      </p:sp>
    </p:spTree>
    <p:extLst>
      <p:ext uri="{BB962C8B-B14F-4D97-AF65-F5344CB8AC3E}">
        <p14:creationId xmlns:p14="http://schemas.microsoft.com/office/powerpoint/2010/main" val="4023858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361889"/>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Key Takeaway</a:t>
            </a:r>
          </a:p>
        </p:txBody>
      </p:sp>
      <p:sp>
        <p:nvSpPr>
          <p:cNvPr id="8" name="Rectangle 7"/>
          <p:cNvSpPr/>
          <p:nvPr/>
        </p:nvSpPr>
        <p:spPr>
          <a:xfrm>
            <a:off x="292662" y="1212896"/>
            <a:ext cx="7742384" cy="5170646"/>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Reconstruct historical streamflow and soil moisture states in a manner that is spatially continuous using state-of-the-art climate reanalysis datasets.</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Characterize seasonal variation, severity and likelihood of impactful events as this relates to estimates of flow velocity, depth, top width, and relative soil moisture and soil strength.</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Develop a data model that expresses time-dependent variables with reduced order models (e.g. polynomial expressions) for operating in disconnected environment. </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Targeting deployment on the Next Generation Geospatial Work Station and other data services and web applications</a:t>
            </a:r>
          </a:p>
        </p:txBody>
      </p:sp>
      <p:sp>
        <p:nvSpPr>
          <p:cNvPr id="2" name="Title 1"/>
          <p:cNvSpPr>
            <a:spLocks noGrp="1"/>
          </p:cNvSpPr>
          <p:nvPr>
            <p:ph type="title"/>
          </p:nvPr>
        </p:nvSpPr>
        <p:spPr>
          <a:xfrm>
            <a:off x="428018" y="466228"/>
            <a:ext cx="7607030" cy="806450"/>
          </a:xfrm>
        </p:spPr>
        <p:txBody>
          <a:bodyPr/>
          <a:lstStyle/>
          <a:p>
            <a:r>
              <a:rPr lang="en-US" b="1" kern="0" dirty="0">
                <a:cs typeface="Arial" panose="020B0604020202020204" pitchFamily="34" charset="0"/>
              </a:rPr>
              <a:t>Global Hydrologic Awareness with Local Precision</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8394" y="260015"/>
            <a:ext cx="3875500" cy="5925315"/>
          </a:xfrm>
          <a:prstGeom prst="rect">
            <a:avLst/>
          </a:prstGeom>
        </p:spPr>
      </p:pic>
    </p:spTree>
    <p:extLst>
      <p:ext uri="{BB962C8B-B14F-4D97-AF65-F5344CB8AC3E}">
        <p14:creationId xmlns:p14="http://schemas.microsoft.com/office/powerpoint/2010/main" val="309405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361889"/>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smtClean="0">
                <a:solidFill>
                  <a:prstClr val="white"/>
                </a:solidFill>
                <a:latin typeface=" Arial"/>
              </a:rPr>
              <a:t>Building an authoritative base layer of hydrologic and hydraulic seasonality</a:t>
            </a:r>
            <a:endParaRPr lang="en-US" sz="1600" b="1" dirty="0">
              <a:solidFill>
                <a:prstClr val="white"/>
              </a:solidFill>
              <a:latin typeface=" Arial"/>
            </a:endParaRPr>
          </a:p>
        </p:txBody>
      </p:sp>
      <p:sp>
        <p:nvSpPr>
          <p:cNvPr id="9" name="Title 1"/>
          <p:cNvSpPr>
            <a:spLocks noGrp="1"/>
          </p:cNvSpPr>
          <p:nvPr>
            <p:ph type="title"/>
          </p:nvPr>
        </p:nvSpPr>
        <p:spPr>
          <a:xfrm>
            <a:off x="157912" y="321947"/>
            <a:ext cx="10364511" cy="547098"/>
          </a:xfrm>
        </p:spPr>
        <p:txBody>
          <a:bodyPr/>
          <a:lstStyle/>
          <a:p>
            <a:r>
              <a:rPr lang="en-US" kern="0" dirty="0" smtClean="0"/>
              <a:t>FY22 Overview</a:t>
            </a:r>
            <a:endParaRPr lang="en-US" dirty="0"/>
          </a:p>
        </p:txBody>
      </p:sp>
      <p:pic>
        <p:nvPicPr>
          <p:cNvPr id="11" name="Picture 10"/>
          <p:cNvPicPr/>
          <p:nvPr/>
        </p:nvPicPr>
        <p:blipFill rotWithShape="1">
          <a:blip r:embed="rId3"/>
          <a:srcRect r="38165" b="6553"/>
          <a:stretch/>
        </p:blipFill>
        <p:spPr bwMode="auto">
          <a:xfrm>
            <a:off x="383810" y="4572355"/>
            <a:ext cx="6368415" cy="500380"/>
          </a:xfrm>
          <a:prstGeom prst="rect">
            <a:avLst/>
          </a:prstGeom>
          <a:ln>
            <a:noFill/>
          </a:ln>
          <a:extLst>
            <a:ext uri="{53640926-AAD7-44D8-BBD7-CCE9431645EC}">
              <a14:shadowObscured xmlns:a14="http://schemas.microsoft.com/office/drawing/2010/main"/>
            </a:ext>
          </a:extLst>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855" y="767108"/>
            <a:ext cx="5268072" cy="3457295"/>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4081376457"/>
              </p:ext>
            </p:extLst>
          </p:nvPr>
        </p:nvGraphicFramePr>
        <p:xfrm>
          <a:off x="6266923" y="1424034"/>
          <a:ext cx="5760872" cy="1804999"/>
        </p:xfrm>
        <a:graphic>
          <a:graphicData uri="http://schemas.openxmlformats.org/drawingml/2006/table">
            <a:tbl>
              <a:tblPr firstRow="1" bandRow="1">
                <a:tableStyleId>{5C22544A-7EE6-4342-B048-85BDC9FD1C3A}</a:tableStyleId>
              </a:tblPr>
              <a:tblGrid>
                <a:gridCol w="2880436">
                  <a:extLst>
                    <a:ext uri="{9D8B030D-6E8A-4147-A177-3AD203B41FA5}">
                      <a16:colId xmlns:a16="http://schemas.microsoft.com/office/drawing/2014/main" val="730016707"/>
                    </a:ext>
                  </a:extLst>
                </a:gridCol>
                <a:gridCol w="2880436">
                  <a:extLst>
                    <a:ext uri="{9D8B030D-6E8A-4147-A177-3AD203B41FA5}">
                      <a16:colId xmlns:a16="http://schemas.microsoft.com/office/drawing/2014/main" val="3565503458"/>
                    </a:ext>
                  </a:extLst>
                </a:gridCol>
              </a:tblGrid>
              <a:tr h="0">
                <a:tc>
                  <a:txBody>
                    <a:bodyPr/>
                    <a:lstStyle/>
                    <a:p>
                      <a:r>
                        <a:rPr lang="en-US" dirty="0" smtClean="0"/>
                        <a:t>Fraction of Peak</a:t>
                      </a:r>
                      <a:r>
                        <a:rPr lang="en-US" baseline="0" dirty="0" smtClean="0"/>
                        <a:t> Discharge</a:t>
                      </a:r>
                      <a:endParaRPr lang="en-US" dirty="0"/>
                    </a:p>
                  </a:txBody>
                  <a:tcPr/>
                </a:tc>
                <a:tc>
                  <a:txBody>
                    <a:bodyPr/>
                    <a:lstStyle/>
                    <a:p>
                      <a:r>
                        <a:rPr lang="en-US" dirty="0" smtClean="0"/>
                        <a:t>Q (</a:t>
                      </a:r>
                      <a:r>
                        <a:rPr lang="en-US" dirty="0" err="1" smtClean="0"/>
                        <a:t>cms</a:t>
                      </a:r>
                      <a:r>
                        <a:rPr lang="en-US" dirty="0" smtClean="0"/>
                        <a:t>)</a:t>
                      </a:r>
                      <a:endParaRPr lang="en-US" dirty="0"/>
                    </a:p>
                  </a:txBody>
                  <a:tcPr/>
                </a:tc>
                <a:extLst>
                  <a:ext uri="{0D108BD9-81ED-4DB2-BD59-A6C34878D82A}">
                    <a16:rowId xmlns:a16="http://schemas.microsoft.com/office/drawing/2014/main" val="4188613804"/>
                  </a:ext>
                </a:extLst>
              </a:tr>
              <a:tr h="311838">
                <a:tc>
                  <a:txBody>
                    <a:bodyPr/>
                    <a:lstStyle/>
                    <a:p>
                      <a:r>
                        <a:rPr lang="en-US" dirty="0" smtClean="0"/>
                        <a:t>1/15</a:t>
                      </a:r>
                      <a:endParaRPr lang="en-US" dirty="0"/>
                    </a:p>
                  </a:txBody>
                  <a:tcPr/>
                </a:tc>
                <a:tc>
                  <a:txBody>
                    <a:bodyPr/>
                    <a:lstStyle/>
                    <a:p>
                      <a:r>
                        <a:rPr lang="en-US" dirty="0" smtClean="0"/>
                        <a:t>2.15</a:t>
                      </a:r>
                      <a:endParaRPr lang="en-US" dirty="0"/>
                    </a:p>
                  </a:txBody>
                  <a:tcPr/>
                </a:tc>
                <a:extLst>
                  <a:ext uri="{0D108BD9-81ED-4DB2-BD59-A6C34878D82A}">
                    <a16:rowId xmlns:a16="http://schemas.microsoft.com/office/drawing/2014/main" val="2417557875"/>
                  </a:ext>
                </a:extLst>
              </a:tr>
              <a:tr h="311838">
                <a:tc>
                  <a:txBody>
                    <a:bodyPr/>
                    <a:lstStyle/>
                    <a:p>
                      <a:r>
                        <a:rPr lang="en-US" dirty="0" smtClean="0"/>
                        <a:t>2/15</a:t>
                      </a:r>
                      <a:endParaRPr lang="en-US" dirty="0"/>
                    </a:p>
                  </a:txBody>
                  <a:tcPr/>
                </a:tc>
                <a:tc>
                  <a:txBody>
                    <a:bodyPr/>
                    <a:lstStyle/>
                    <a:p>
                      <a:r>
                        <a:rPr lang="en-US" dirty="0" smtClean="0"/>
                        <a:t>4.29</a:t>
                      </a:r>
                      <a:endParaRPr lang="en-US" dirty="0"/>
                    </a:p>
                  </a:txBody>
                  <a:tcPr/>
                </a:tc>
                <a:extLst>
                  <a:ext uri="{0D108BD9-81ED-4DB2-BD59-A6C34878D82A}">
                    <a16:rowId xmlns:a16="http://schemas.microsoft.com/office/drawing/2014/main" val="558699899"/>
                  </a:ext>
                </a:extLst>
              </a:tr>
              <a:tr h="311838">
                <a:tc>
                  <a:txBody>
                    <a:bodyPr/>
                    <a:lstStyle/>
                    <a:p>
                      <a:r>
                        <a:rPr lang="en-US" dirty="0" smtClean="0"/>
                        <a:t>3/15</a:t>
                      </a:r>
                      <a:endParaRPr lang="en-US" dirty="0"/>
                    </a:p>
                  </a:txBody>
                  <a:tcPr/>
                </a:tc>
                <a:tc>
                  <a:txBody>
                    <a:bodyPr/>
                    <a:lstStyle/>
                    <a:p>
                      <a:r>
                        <a:rPr lang="en-US" dirty="0" smtClean="0"/>
                        <a:t>6.44</a:t>
                      </a:r>
                      <a:endParaRPr lang="en-US" dirty="0"/>
                    </a:p>
                  </a:txBody>
                  <a:tcPr/>
                </a:tc>
                <a:extLst>
                  <a:ext uri="{0D108BD9-81ED-4DB2-BD59-A6C34878D82A}">
                    <a16:rowId xmlns:a16="http://schemas.microsoft.com/office/drawing/2014/main" val="2653001686"/>
                  </a:ext>
                </a:extLst>
              </a:tr>
              <a:tr h="311838">
                <a:tc>
                  <a:txBody>
                    <a:bodyPr/>
                    <a:lstStyle/>
                    <a:p>
                      <a:r>
                        <a:rPr lang="en-US" dirty="0" smtClean="0"/>
                        <a:t>…</a:t>
                      </a:r>
                      <a:endParaRPr lang="en-US" dirty="0"/>
                    </a:p>
                  </a:txBody>
                  <a:tcPr/>
                </a:tc>
                <a:tc>
                  <a:txBody>
                    <a:bodyPr/>
                    <a:lstStyle/>
                    <a:p>
                      <a:endParaRPr lang="en-US" dirty="0"/>
                    </a:p>
                  </a:txBody>
                  <a:tcPr/>
                </a:tc>
                <a:extLst>
                  <a:ext uri="{0D108BD9-81ED-4DB2-BD59-A6C34878D82A}">
                    <a16:rowId xmlns:a16="http://schemas.microsoft.com/office/drawing/2014/main" val="4168056566"/>
                  </a:ext>
                </a:extLst>
              </a:tr>
              <a:tr h="311838">
                <a:tc>
                  <a:txBody>
                    <a:bodyPr/>
                    <a:lstStyle/>
                    <a:p>
                      <a:r>
                        <a:rPr lang="en-US" dirty="0" smtClean="0"/>
                        <a:t>15/15</a:t>
                      </a:r>
                      <a:endParaRPr lang="en-US" dirty="0"/>
                    </a:p>
                  </a:txBody>
                  <a:tcPr/>
                </a:tc>
                <a:tc>
                  <a:txBody>
                    <a:bodyPr/>
                    <a:lstStyle/>
                    <a:p>
                      <a:r>
                        <a:rPr lang="en-US" dirty="0" smtClean="0"/>
                        <a:t>32.2</a:t>
                      </a:r>
                      <a:endParaRPr lang="en-US" dirty="0"/>
                    </a:p>
                  </a:txBody>
                  <a:tcPr/>
                </a:tc>
                <a:extLst>
                  <a:ext uri="{0D108BD9-81ED-4DB2-BD59-A6C34878D82A}">
                    <a16:rowId xmlns:a16="http://schemas.microsoft.com/office/drawing/2014/main" val="2507856966"/>
                  </a:ext>
                </a:extLst>
              </a:tr>
            </a:tbl>
          </a:graphicData>
        </a:graphic>
      </p:graphicFrame>
      <p:sp>
        <p:nvSpPr>
          <p:cNvPr id="15" name="Rectangle 14"/>
          <p:cNvSpPr/>
          <p:nvPr/>
        </p:nvSpPr>
        <p:spPr>
          <a:xfrm>
            <a:off x="383810" y="5181131"/>
            <a:ext cx="6096000" cy="738664"/>
          </a:xfrm>
          <a:prstGeom prst="rect">
            <a:avLst/>
          </a:prstGeom>
        </p:spPr>
        <p:txBody>
          <a:bodyPr>
            <a:spAutoFit/>
          </a:bodyPr>
          <a:lstStyle/>
          <a:p>
            <a:pPr algn="ctr"/>
            <a:r>
              <a:rPr lang="en-US" sz="1400" dirty="0" smtClean="0"/>
              <a:t>Database Containing Discharge (Q), Velocity (V), Top Width (T), and Water Surface Elevation (WSE) </a:t>
            </a:r>
            <a:r>
              <a:rPr lang="en-US" sz="1400" dirty="0" smtClean="0"/>
              <a:t>that can be used to characterize seasonal variation.</a:t>
            </a:r>
            <a:endParaRPr lang="en-US" sz="1400" dirty="0"/>
          </a:p>
        </p:txBody>
      </p:sp>
      <p:sp>
        <p:nvSpPr>
          <p:cNvPr id="16" name="Rectangle 15"/>
          <p:cNvSpPr/>
          <p:nvPr/>
        </p:nvSpPr>
        <p:spPr>
          <a:xfrm>
            <a:off x="6041320" y="1005756"/>
            <a:ext cx="6096000" cy="307777"/>
          </a:xfrm>
          <a:prstGeom prst="rect">
            <a:avLst/>
          </a:prstGeom>
        </p:spPr>
        <p:txBody>
          <a:bodyPr>
            <a:spAutoFit/>
          </a:bodyPr>
          <a:lstStyle/>
          <a:p>
            <a:pPr algn="ctr"/>
            <a:r>
              <a:rPr lang="en-US" sz="1400" dirty="0" smtClean="0"/>
              <a:t>Streamflow Distribution</a:t>
            </a:r>
            <a:endParaRPr lang="en-US" sz="1400" dirty="0"/>
          </a:p>
        </p:txBody>
      </p:sp>
      <p:sp>
        <p:nvSpPr>
          <p:cNvPr id="17" name="Right Arrow 16"/>
          <p:cNvSpPr/>
          <p:nvPr/>
        </p:nvSpPr>
        <p:spPr>
          <a:xfrm>
            <a:off x="5264624" y="2467811"/>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rot="5400000">
            <a:off x="10134076" y="3582318"/>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5"/>
          <a:stretch>
            <a:fillRect/>
          </a:stretch>
        </p:blipFill>
        <p:spPr>
          <a:xfrm>
            <a:off x="11480186" y="3791639"/>
            <a:ext cx="378199" cy="378199"/>
          </a:xfrm>
          <a:prstGeom prst="rect">
            <a:avLst/>
          </a:prstGeom>
        </p:spPr>
      </p:pic>
      <p:sp>
        <p:nvSpPr>
          <p:cNvPr id="20" name="TextBox 19"/>
          <p:cNvSpPr txBox="1"/>
          <p:nvPr/>
        </p:nvSpPr>
        <p:spPr>
          <a:xfrm>
            <a:off x="7949084" y="5823064"/>
            <a:ext cx="4078711" cy="523220"/>
          </a:xfrm>
          <a:prstGeom prst="rect">
            <a:avLst/>
          </a:prstGeom>
          <a:noFill/>
        </p:spPr>
        <p:txBody>
          <a:bodyPr wrap="square" rtlCol="0">
            <a:spAutoFit/>
          </a:bodyPr>
          <a:lstStyle/>
          <a:p>
            <a:pPr algn="r"/>
            <a:r>
              <a:rPr lang="en-US" sz="1400" dirty="0" smtClean="0"/>
              <a:t>Run Hydraulic Simulations with Streamflow Distribution</a:t>
            </a:r>
            <a:endParaRPr lang="en-US" sz="1400" dirty="0"/>
          </a:p>
        </p:txBody>
      </p:sp>
      <p:sp>
        <p:nvSpPr>
          <p:cNvPr id="21" name="Right Arrow 20"/>
          <p:cNvSpPr/>
          <p:nvPr/>
        </p:nvSpPr>
        <p:spPr>
          <a:xfrm rot="10800000">
            <a:off x="7560736" y="4864798"/>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a:blip r:embed="rId6"/>
          <a:stretch>
            <a:fillRect/>
          </a:stretch>
        </p:blipFill>
        <p:spPr>
          <a:xfrm>
            <a:off x="8851883" y="4194680"/>
            <a:ext cx="3008500" cy="1509671"/>
          </a:xfrm>
          <a:prstGeom prst="rect">
            <a:avLst/>
          </a:prstGeom>
        </p:spPr>
      </p:pic>
      <p:pic>
        <p:nvPicPr>
          <p:cNvPr id="23" name="Picture 22"/>
          <p:cNvPicPr>
            <a:picLocks noChangeAspect="1"/>
          </p:cNvPicPr>
          <p:nvPr/>
        </p:nvPicPr>
        <p:blipFill>
          <a:blip r:embed="rId7"/>
          <a:stretch>
            <a:fillRect/>
          </a:stretch>
        </p:blipFill>
        <p:spPr>
          <a:xfrm>
            <a:off x="8851883" y="4108818"/>
            <a:ext cx="1108248" cy="295277"/>
          </a:xfrm>
          <a:prstGeom prst="rect">
            <a:avLst/>
          </a:prstGeom>
        </p:spPr>
      </p:pic>
    </p:spTree>
    <p:extLst>
      <p:ext uri="{BB962C8B-B14F-4D97-AF65-F5344CB8AC3E}">
        <p14:creationId xmlns:p14="http://schemas.microsoft.com/office/powerpoint/2010/main" val="722594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6" name="TextBox 15"/>
          <p:cNvSpPr txBox="1"/>
          <p:nvPr/>
        </p:nvSpPr>
        <p:spPr>
          <a:xfrm>
            <a:off x="1642200" y="532989"/>
            <a:ext cx="8771801" cy="461665"/>
          </a:xfrm>
          <a:prstGeom prst="rect">
            <a:avLst/>
          </a:prstGeom>
          <a:noFill/>
        </p:spPr>
        <p:txBody>
          <a:bodyPr wrap="square" rtlCol="0" anchor="ctr">
            <a:spAutoFit/>
          </a:bodyPr>
          <a:lstStyle/>
          <a:p>
            <a:pPr>
              <a:defRPr/>
            </a:pPr>
            <a:r>
              <a:rPr lang="en-US" sz="2400" b="1" kern="0" dirty="0">
                <a:solidFill>
                  <a:prstClr val="black">
                    <a:lumMod val="65000"/>
                    <a:lumOff val="35000"/>
                  </a:prstClr>
                </a:solidFill>
                <a:latin typeface=" Arial"/>
                <a:ea typeface="ＭＳ Ｐゴシック" charset="-128"/>
                <a:cs typeface="Arial" panose="020B0604020202020204" pitchFamily="34" charset="0"/>
              </a:rPr>
              <a:t>List</a:t>
            </a:r>
            <a:r>
              <a:rPr lang="en-US" sz="2200" b="1" kern="0" dirty="0">
                <a:solidFill>
                  <a:prstClr val="black">
                    <a:lumMod val="65000"/>
                    <a:lumOff val="35000"/>
                  </a:prstClr>
                </a:solidFill>
                <a:latin typeface=" Arial"/>
                <a:ea typeface="ＭＳ Ｐゴシック" charset="-128"/>
                <a:cs typeface="Arial" panose="020B0604020202020204" pitchFamily="34" charset="0"/>
              </a:rPr>
              <a:t> of Collaborators/ Leveraged Projects across ERDC</a:t>
            </a:r>
          </a:p>
        </p:txBody>
      </p:sp>
      <p:sp>
        <p:nvSpPr>
          <p:cNvPr id="10" name="Rounded Rectangle 9"/>
          <p:cNvSpPr/>
          <p:nvPr/>
        </p:nvSpPr>
        <p:spPr>
          <a:xfrm>
            <a:off x="1524000" y="6361889"/>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Key Takeaway</a:t>
            </a:r>
          </a:p>
        </p:txBody>
      </p:sp>
      <p:sp>
        <p:nvSpPr>
          <p:cNvPr id="17" name="Rectangle 16"/>
          <p:cNvSpPr/>
          <p:nvPr/>
        </p:nvSpPr>
        <p:spPr>
          <a:xfrm>
            <a:off x="2327030" y="5029991"/>
            <a:ext cx="7537940" cy="95866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en-US" sz="2000" i="1" dirty="0">
                <a:solidFill>
                  <a:srgbClr val="000000">
                    <a:lumMod val="65000"/>
                    <a:lumOff val="35000"/>
                  </a:srgbClr>
                </a:solidFill>
                <a:latin typeface="Arial" panose="020B0604020202020204" pitchFamily="34" charset="0"/>
                <a:cs typeface="Arial" panose="020B0604020202020204" pitchFamily="34" charset="0"/>
              </a:rPr>
              <a:t>List all relevant effort leveraging and communication being done across ERDC with other direct and reimbursable efforts</a:t>
            </a:r>
          </a:p>
        </p:txBody>
      </p:sp>
      <p:graphicFrame>
        <p:nvGraphicFramePr>
          <p:cNvPr id="3" name="Table 3">
            <a:extLst>
              <a:ext uri="{FF2B5EF4-FFF2-40B4-BE49-F238E27FC236}">
                <a16:creationId xmlns:a16="http://schemas.microsoft.com/office/drawing/2014/main" id="{3180BC17-5A3F-477B-9AA7-8EB566D24809}"/>
              </a:ext>
            </a:extLst>
          </p:cNvPr>
          <p:cNvGraphicFramePr>
            <a:graphicFrameLocks noGrp="1"/>
          </p:cNvGraphicFramePr>
          <p:nvPr>
            <p:extLst>
              <p:ext uri="{D42A27DB-BD31-4B8C-83A1-F6EECF244321}">
                <p14:modId xmlns:p14="http://schemas.microsoft.com/office/powerpoint/2010/main" val="3743687705"/>
              </p:ext>
            </p:extLst>
          </p:nvPr>
        </p:nvGraphicFramePr>
        <p:xfrm>
          <a:off x="3251201" y="1155973"/>
          <a:ext cx="4858329" cy="3712698"/>
        </p:xfrm>
        <a:graphic>
          <a:graphicData uri="http://schemas.openxmlformats.org/drawingml/2006/table">
            <a:tbl>
              <a:tblPr firstRow="1" bandRow="1">
                <a:tableStyleId>{5C22544A-7EE6-4342-B048-85BDC9FD1C3A}</a:tableStyleId>
              </a:tblPr>
              <a:tblGrid>
                <a:gridCol w="1619443">
                  <a:extLst>
                    <a:ext uri="{9D8B030D-6E8A-4147-A177-3AD203B41FA5}">
                      <a16:colId xmlns:a16="http://schemas.microsoft.com/office/drawing/2014/main" val="3718288369"/>
                    </a:ext>
                  </a:extLst>
                </a:gridCol>
                <a:gridCol w="1619443">
                  <a:extLst>
                    <a:ext uri="{9D8B030D-6E8A-4147-A177-3AD203B41FA5}">
                      <a16:colId xmlns:a16="http://schemas.microsoft.com/office/drawing/2014/main" val="3613587438"/>
                    </a:ext>
                  </a:extLst>
                </a:gridCol>
                <a:gridCol w="1619443">
                  <a:extLst>
                    <a:ext uri="{9D8B030D-6E8A-4147-A177-3AD203B41FA5}">
                      <a16:colId xmlns:a16="http://schemas.microsoft.com/office/drawing/2014/main" val="1836574339"/>
                    </a:ext>
                  </a:extLst>
                </a:gridCol>
              </a:tblGrid>
              <a:tr h="607097">
                <a:tc>
                  <a:txBody>
                    <a:bodyPr/>
                    <a:lstStyle/>
                    <a:p>
                      <a:r>
                        <a:rPr lang="en-US" dirty="0"/>
                        <a:t>Leveraged Projects </a:t>
                      </a:r>
                    </a:p>
                  </a:txBody>
                  <a:tcPr/>
                </a:tc>
                <a:tc>
                  <a:txBody>
                    <a:bodyPr/>
                    <a:lstStyle/>
                    <a:p>
                      <a:r>
                        <a:rPr lang="en-US" dirty="0"/>
                        <a:t>Direct or Reimbursable/Lead Lab </a:t>
                      </a:r>
                    </a:p>
                  </a:txBody>
                  <a:tcPr/>
                </a:tc>
                <a:tc>
                  <a:txBody>
                    <a:bodyPr/>
                    <a:lstStyle/>
                    <a:p>
                      <a:r>
                        <a:rPr lang="en-US" dirty="0"/>
                        <a:t>Communication Strategy </a:t>
                      </a:r>
                    </a:p>
                  </a:txBody>
                  <a:tcPr/>
                </a:tc>
                <a:extLst>
                  <a:ext uri="{0D108BD9-81ED-4DB2-BD59-A6C34878D82A}">
                    <a16:rowId xmlns:a16="http://schemas.microsoft.com/office/drawing/2014/main" val="3245587373"/>
                  </a:ext>
                </a:extLst>
              </a:tr>
              <a:tr h="562591">
                <a:tc>
                  <a:txBody>
                    <a:bodyPr/>
                    <a:lstStyle/>
                    <a:p>
                      <a:r>
                        <a:rPr lang="en-US" dirty="0" err="1"/>
                        <a:t>Microhydro</a:t>
                      </a:r>
                    </a:p>
                  </a:txBody>
                  <a:tcPr/>
                </a:tc>
                <a:tc>
                  <a:txBody>
                    <a:bodyPr/>
                    <a:lstStyle/>
                    <a:p>
                      <a:r>
                        <a:rPr lang="en-US" dirty="0"/>
                        <a:t>Direct Add /CERL</a:t>
                      </a:r>
                    </a:p>
                  </a:txBody>
                  <a:tcPr/>
                </a:tc>
                <a:tc>
                  <a:txBody>
                    <a:bodyPr/>
                    <a:lstStyle/>
                    <a:p>
                      <a:r>
                        <a:rPr lang="en-US" dirty="0"/>
                        <a:t>TBD</a:t>
                      </a:r>
                    </a:p>
                  </a:txBody>
                  <a:tcPr/>
                </a:tc>
                <a:extLst>
                  <a:ext uri="{0D108BD9-81ED-4DB2-BD59-A6C34878D82A}">
                    <a16:rowId xmlns:a16="http://schemas.microsoft.com/office/drawing/2014/main" val="1434195793"/>
                  </a:ext>
                </a:extLst>
              </a:tr>
              <a:tr h="562591">
                <a:tc>
                  <a:txBody>
                    <a:bodyPr/>
                    <a:lstStyle/>
                    <a:p>
                      <a:r>
                        <a:rPr lang="en-US" dirty="0"/>
                        <a:t>Hydro-modeling</a:t>
                      </a:r>
                      <a:r>
                        <a:rPr lang="en-US" baseline="0" dirty="0"/>
                        <a:t> enhancements</a:t>
                      </a:r>
                      <a:endParaRPr lang="en-US" dirty="0"/>
                    </a:p>
                  </a:txBody>
                  <a:tcPr/>
                </a:tc>
                <a:tc>
                  <a:txBody>
                    <a:bodyPr/>
                    <a:lstStyle/>
                    <a:p>
                      <a:r>
                        <a:rPr lang="en-US" dirty="0"/>
                        <a:t>Reimbursable/</a:t>
                      </a:r>
                      <a:r>
                        <a:rPr lang="en-US" baseline="0" dirty="0"/>
                        <a:t>CHL</a:t>
                      </a:r>
                      <a:endParaRPr lang="en-US" dirty="0"/>
                    </a:p>
                  </a:txBody>
                  <a:tcPr/>
                </a:tc>
                <a:tc>
                  <a:txBody>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lang="en-US" dirty="0"/>
                        <a:t>Monthly meetings with sponsor</a:t>
                      </a:r>
                      <a:r>
                        <a:rPr lang="en-US" baseline="0" dirty="0"/>
                        <a:t> </a:t>
                      </a:r>
                      <a:r>
                        <a:rPr lang="en-US" dirty="0"/>
                        <a:t>to ensure collaboration without overlap of efforts</a:t>
                      </a:r>
                    </a:p>
                  </a:txBody>
                  <a:tcPr/>
                </a:tc>
                <a:extLst>
                  <a:ext uri="{0D108BD9-81ED-4DB2-BD59-A6C34878D82A}">
                    <a16:rowId xmlns:a16="http://schemas.microsoft.com/office/drawing/2014/main" val="4215289050"/>
                  </a:ext>
                </a:extLst>
              </a:tr>
              <a:tr h="562591">
                <a:tc>
                  <a:txBody>
                    <a:bodyPr/>
                    <a:lstStyle/>
                    <a:p>
                      <a:r>
                        <a:rPr lang="en-US" dirty="0"/>
                        <a:t>DRI Add?</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38834164"/>
                  </a:ext>
                </a:extLst>
              </a:tr>
              <a:tr h="562591">
                <a:tc>
                  <a:txBody>
                    <a:bodyPr/>
                    <a:lstStyle/>
                    <a:p>
                      <a:r>
                        <a:rPr lang="en-US" dirty="0"/>
                        <a:t>Flood Mapping of Mill Creek</a:t>
                      </a:r>
                      <a:r>
                        <a:rPr lang="en-US" baseline="0" dirty="0"/>
                        <a:t>, TN</a:t>
                      </a:r>
                      <a:endParaRPr lang="en-US" dirty="0"/>
                    </a:p>
                  </a:txBody>
                  <a:tcPr/>
                </a:tc>
                <a:tc>
                  <a:txBody>
                    <a:bodyPr/>
                    <a:lstStyle/>
                    <a:p>
                      <a:r>
                        <a:rPr lang="en-US" dirty="0"/>
                        <a:t>Reimbursable/CHL</a:t>
                      </a:r>
                    </a:p>
                  </a:txBody>
                  <a:tcPr/>
                </a:tc>
                <a:tc>
                  <a:txBody>
                    <a:bodyPr/>
                    <a:lstStyle/>
                    <a:p>
                      <a:r>
                        <a:rPr lang="en-US" dirty="0"/>
                        <a:t>Monthly meetings with sponsor to provide updates on the projects progression.</a:t>
                      </a:r>
                    </a:p>
                  </a:txBody>
                  <a:tcPr/>
                </a:tc>
                <a:extLst>
                  <a:ext uri="{0D108BD9-81ED-4DB2-BD59-A6C34878D82A}">
                    <a16:rowId xmlns:a16="http://schemas.microsoft.com/office/drawing/2014/main" val="1198723512"/>
                  </a:ext>
                </a:extLst>
              </a:tr>
              <a:tr h="562591">
                <a:tc>
                  <a:txBody>
                    <a:bodyPr/>
                    <a:lstStyle/>
                    <a:p>
                      <a:r>
                        <a:rPr lang="en-US" dirty="0"/>
                        <a:t>USACE</a:t>
                      </a:r>
                      <a:r>
                        <a:rPr lang="en-US" baseline="0" dirty="0"/>
                        <a:t> MVD Future Floods</a:t>
                      </a:r>
                      <a:endParaRPr lang="en-US" dirty="0"/>
                    </a:p>
                  </a:txBody>
                  <a:tcPr/>
                </a:tc>
                <a:tc>
                  <a:txBody>
                    <a:bodyPr/>
                    <a:lstStyle/>
                    <a:p>
                      <a:r>
                        <a:rPr lang="en-US" dirty="0"/>
                        <a:t>Direct/CHL</a:t>
                      </a:r>
                    </a:p>
                  </a:txBody>
                  <a:tcPr/>
                </a:tc>
                <a:tc>
                  <a:txBody>
                    <a:bodyPr/>
                    <a:lstStyle/>
                    <a:p>
                      <a:r>
                        <a:rPr lang="en-US" dirty="0"/>
                        <a:t>Bi-weekly team meetings</a:t>
                      </a:r>
                      <a:r>
                        <a:rPr lang="en-US" baseline="0" dirty="0"/>
                        <a:t> to track project progression.</a:t>
                      </a:r>
                      <a:endParaRPr lang="en-US" dirty="0"/>
                    </a:p>
                  </a:txBody>
                  <a:tcPr/>
                </a:tc>
                <a:extLst>
                  <a:ext uri="{0D108BD9-81ED-4DB2-BD59-A6C34878D82A}">
                    <a16:rowId xmlns:a16="http://schemas.microsoft.com/office/drawing/2014/main" val="3109282303"/>
                  </a:ext>
                </a:extLst>
              </a:tr>
            </a:tbl>
          </a:graphicData>
        </a:graphic>
      </p:graphicFrame>
      <p:sp>
        <p:nvSpPr>
          <p:cNvPr id="5" name="TextBox 4">
            <a:extLst>
              <a:ext uri="{FF2B5EF4-FFF2-40B4-BE49-F238E27FC236}">
                <a16:creationId xmlns:a16="http://schemas.microsoft.com/office/drawing/2014/main" id="{CABF77A1-E4D5-44FB-B4E0-BD84E187AC81}"/>
              </a:ext>
            </a:extLst>
          </p:cNvPr>
          <p:cNvSpPr txBox="1"/>
          <p:nvPr/>
        </p:nvSpPr>
        <p:spPr>
          <a:xfrm>
            <a:off x="8395545" y="1260479"/>
            <a:ext cx="1791854" cy="3416320"/>
          </a:xfrm>
          <a:prstGeom prst="rect">
            <a:avLst/>
          </a:prstGeom>
          <a:solidFill>
            <a:srgbClr val="FFFF00"/>
          </a:solidFill>
        </p:spPr>
        <p:txBody>
          <a:bodyPr wrap="square" rtlCol="0">
            <a:spAutoFit/>
          </a:bodyPr>
          <a:lstStyle/>
          <a:p>
            <a:pPr fontAlgn="base">
              <a:spcBef>
                <a:spcPct val="0"/>
              </a:spcBef>
              <a:spcAft>
                <a:spcPct val="0"/>
              </a:spcAft>
            </a:pPr>
            <a:r>
              <a:rPr lang="en-US" sz="2400" dirty="0">
                <a:solidFill>
                  <a:prstClr val="black"/>
                </a:solidFill>
                <a:latin typeface="Arial" charset="0"/>
                <a:ea typeface="ＭＳ Ｐゴシック" charset="-128"/>
              </a:rPr>
              <a:t>Explicitly state who else is funding this research…ex.: ME for ECW or Airforce for Soil Task</a:t>
            </a:r>
          </a:p>
        </p:txBody>
      </p:sp>
    </p:spTree>
    <p:extLst>
      <p:ext uri="{BB962C8B-B14F-4D97-AF65-F5344CB8AC3E}">
        <p14:creationId xmlns:p14="http://schemas.microsoft.com/office/powerpoint/2010/main" val="3195029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400801"/>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b="1" dirty="0"/>
              <a:t>From Streamflow to Decision Support</a:t>
            </a:r>
          </a:p>
        </p:txBody>
      </p:sp>
      <p:sp>
        <p:nvSpPr>
          <p:cNvPr id="8" name="Rectangle 7"/>
          <p:cNvSpPr/>
          <p:nvPr/>
        </p:nvSpPr>
        <p:spPr>
          <a:xfrm>
            <a:off x="226965" y="1054311"/>
            <a:ext cx="11734017" cy="2389821"/>
          </a:xfrm>
          <a:prstGeom prst="rect">
            <a:avLst/>
          </a:prstGeom>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The current patchwork of hydrologic and hydraulic support results in non-authoritative and sometimes conflicting analyses originating on non-accredited networks that are too often available only after the fact. </a:t>
            </a:r>
            <a:endParaRPr lang="en-US">
              <a:cs typeface="Arial"/>
            </a:endParaRPr>
          </a:p>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Decision makers on secure and accredited networks need timely, authoritative, information on hydrology and hydraulics at nearly any location around the globe.</a:t>
            </a:r>
          </a:p>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The developed computing infrastructure will centralize, aggregate, automate, and report data to global hydrologic and terrain states that can feed into downstream applications (e.g., wet gap crossing analysis).</a:t>
            </a:r>
          </a:p>
          <a:p>
            <a:pPr marL="342900" indent="-342900">
              <a:lnSpc>
                <a:spcPct val="150000"/>
              </a:lnSpc>
              <a:buFont typeface="Arial" panose="020B0604020202020204" pitchFamily="34" charset="0"/>
              <a:buChar char="•"/>
              <a:defRPr/>
            </a:pPr>
            <a:endParaRPr lang="en-US" sz="2000" i="1" dirty="0">
              <a:solidFill>
                <a:srgbClr val="000000">
                  <a:lumMod val="65000"/>
                  <a:lumOff val="35000"/>
                </a:srgbClr>
              </a:solidFill>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1639149" y="322791"/>
            <a:ext cx="8534400" cy="731520"/>
          </a:xfrm>
        </p:spPr>
        <p:txBody>
          <a:bodyPr>
            <a:normAutofit/>
          </a:bodyPr>
          <a:lstStyle/>
          <a:p>
            <a:r>
              <a:rPr lang="en-US" b="1" kern="0" dirty="0">
                <a:cs typeface="Arial" panose="020B0604020202020204" pitchFamily="34" charset="0"/>
              </a:rPr>
              <a:t>Expected Outcomes, Impact &amp; Payoff</a:t>
            </a:r>
            <a:endParaRPr lang="en-US" dirty="0"/>
          </a:p>
        </p:txBody>
      </p:sp>
      <p:pic>
        <p:nvPicPr>
          <p:cNvPr id="3" name="Picture 2"/>
          <p:cNvPicPr>
            <a:picLocks noChangeAspect="1"/>
          </p:cNvPicPr>
          <p:nvPr/>
        </p:nvPicPr>
        <p:blipFill>
          <a:blip r:embed="rId3"/>
          <a:stretch>
            <a:fillRect/>
          </a:stretch>
        </p:blipFill>
        <p:spPr>
          <a:xfrm>
            <a:off x="8959391" y="3580890"/>
            <a:ext cx="2782637" cy="1943246"/>
          </a:xfrm>
          <a:prstGeom prst="rect">
            <a:avLst/>
          </a:prstGeom>
        </p:spPr>
      </p:pic>
      <p:pic>
        <p:nvPicPr>
          <p:cNvPr id="7" name="Picture 6"/>
          <p:cNvPicPr>
            <a:picLocks noChangeAspect="1"/>
          </p:cNvPicPr>
          <p:nvPr/>
        </p:nvPicPr>
        <p:blipFill>
          <a:blip r:embed="rId4"/>
          <a:stretch>
            <a:fillRect/>
          </a:stretch>
        </p:blipFill>
        <p:spPr>
          <a:xfrm>
            <a:off x="473230" y="3610067"/>
            <a:ext cx="2755631" cy="1767993"/>
          </a:xfrm>
          <a:prstGeom prst="rect">
            <a:avLst/>
          </a:prstGeom>
        </p:spPr>
      </p:pic>
      <p:pic>
        <p:nvPicPr>
          <p:cNvPr id="9" name="Picture 8"/>
          <p:cNvPicPr>
            <a:picLocks noChangeAspect="1"/>
          </p:cNvPicPr>
          <p:nvPr/>
        </p:nvPicPr>
        <p:blipFill>
          <a:blip r:embed="rId5"/>
          <a:stretch>
            <a:fillRect/>
          </a:stretch>
        </p:blipFill>
        <p:spPr>
          <a:xfrm>
            <a:off x="4502779" y="3894088"/>
            <a:ext cx="3182388" cy="1316850"/>
          </a:xfrm>
          <a:prstGeom prst="rect">
            <a:avLst/>
          </a:prstGeom>
        </p:spPr>
      </p:pic>
      <p:sp>
        <p:nvSpPr>
          <p:cNvPr id="4" name="Right Arrow 3"/>
          <p:cNvSpPr/>
          <p:nvPr/>
        </p:nvSpPr>
        <p:spPr>
          <a:xfrm>
            <a:off x="3387777" y="4250926"/>
            <a:ext cx="839449" cy="524891"/>
          </a:xfrm>
          <a:prstGeom prst="rightArrow">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ight Arrow 10"/>
          <p:cNvSpPr/>
          <p:nvPr/>
        </p:nvSpPr>
        <p:spPr>
          <a:xfrm>
            <a:off x="7960720" y="4250926"/>
            <a:ext cx="839449" cy="524891"/>
          </a:xfrm>
          <a:prstGeom prst="rightArrow">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3409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Powerpoint-Updated 05.2018" id="{4918AFDB-ED34-6D4D-A6BA-60C723C37DB0}" vid="{429068CB-FD0D-5648-A256-07D27F5D9604}"/>
    </a:ext>
  </a:extLst>
</a:theme>
</file>

<file path=ppt/theme/theme3.xml><?xml version="1.0" encoding="utf-8"?>
<a:theme xmlns:a="http://schemas.openxmlformats.org/drawingml/2006/main" name="1_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16x9 Template_Sep2018.potx" id="{A30B70E1-42BA-450F-A220-D5B198D43A2C}" vid="{6D32BB91-5F2B-4730-9E27-9A56A95DA37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F52E4ACC27C7E4CBDB5AA20B6979F89" ma:contentTypeVersion="2" ma:contentTypeDescription="Create a new document." ma:contentTypeScope="" ma:versionID="397f1d2ee5be4d1940f562b7bdf6d899">
  <xsd:schema xmlns:xsd="http://www.w3.org/2001/XMLSchema" xmlns:xs="http://www.w3.org/2001/XMLSchema" xmlns:p="http://schemas.microsoft.com/office/2006/metadata/properties" xmlns:ns2="d61a49f8-d18e-42bb-99d6-5bf13d94d77f" targetNamespace="http://schemas.microsoft.com/office/2006/metadata/properties" ma:root="true" ma:fieldsID="3014be9b033620fa2bfce49a2714c22c" ns2:_="">
    <xsd:import namespace="d61a49f8-d18e-42bb-99d6-5bf13d94d77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1a49f8-d18e-42bb-99d6-5bf13d94d7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375B66-D213-4181-9EB4-CA56EA2A36AD}">
  <ds:schemaRefs>
    <ds:schemaRef ds:uri="http://schemas.microsoft.com/sharepoint/v3/contenttype/forms"/>
  </ds:schemaRefs>
</ds:datastoreItem>
</file>

<file path=customXml/itemProps2.xml><?xml version="1.0" encoding="utf-8"?>
<ds:datastoreItem xmlns:ds="http://schemas.openxmlformats.org/officeDocument/2006/customXml" ds:itemID="{91B4240C-E88A-4578-879C-59F219784796}">
  <ds:schemaRefs>
    <ds:schemaRef ds:uri="d61a49f8-d18e-42bb-99d6-5bf13d94d77f"/>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3EA111A-9C33-4185-99BA-B945B58841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1a49f8-d18e-42bb-99d6-5bf13d94d7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186</TotalTime>
  <Words>3715</Words>
  <Application>Microsoft Office PowerPoint</Application>
  <PresentationFormat>Widescreen</PresentationFormat>
  <Paragraphs>374</Paragraphs>
  <Slides>13</Slides>
  <Notes>11</Notes>
  <HiddenSlides>4</HiddenSlides>
  <MMClips>0</MMClips>
  <ScaleCrop>false</ScaleCrop>
  <HeadingPairs>
    <vt:vector size="8" baseType="variant">
      <vt:variant>
        <vt:lpstr>Fonts Used</vt:lpstr>
      </vt:variant>
      <vt:variant>
        <vt:i4>11</vt:i4>
      </vt:variant>
      <vt:variant>
        <vt:lpstr>Theme</vt:lpstr>
      </vt:variant>
      <vt:variant>
        <vt:i4>3</vt:i4>
      </vt:variant>
      <vt:variant>
        <vt:lpstr>Embedded OLE Servers</vt:lpstr>
      </vt:variant>
      <vt:variant>
        <vt:i4>1</vt:i4>
      </vt:variant>
      <vt:variant>
        <vt:lpstr>Slide Titles</vt:lpstr>
      </vt:variant>
      <vt:variant>
        <vt:i4>13</vt:i4>
      </vt:variant>
    </vt:vector>
  </HeadingPairs>
  <TitlesOfParts>
    <vt:vector size="28" baseType="lpstr">
      <vt:lpstr>ＭＳ Ｐゴシック</vt:lpstr>
      <vt:lpstr> Arial</vt:lpstr>
      <vt:lpstr>Arial</vt:lpstr>
      <vt:lpstr>Arial Narrow</vt:lpstr>
      <vt:lpstr>Calibri</vt:lpstr>
      <vt:lpstr>Calibri Light</vt:lpstr>
      <vt:lpstr>Franklin Gothic Book</vt:lpstr>
      <vt:lpstr>Myriad Pro</vt:lpstr>
      <vt:lpstr>Symbol</vt:lpstr>
      <vt:lpstr>Tahoma</vt:lpstr>
      <vt:lpstr>Wingdings</vt:lpstr>
      <vt:lpstr>Office Theme</vt:lpstr>
      <vt:lpstr>Standard White Theme</vt:lpstr>
      <vt:lpstr>1_Standard White Theme</vt:lpstr>
      <vt:lpstr>think-cell Slide</vt:lpstr>
      <vt:lpstr>Task 4: Hydrology Mapping</vt:lpstr>
      <vt:lpstr>Capability Set 27 Design Goal 5  </vt:lpstr>
      <vt:lpstr>PowerPoint Presentation</vt:lpstr>
      <vt:lpstr>Overview of Team and Research Area </vt:lpstr>
      <vt:lpstr>Current State of the Art: Hydrologic Support Occurs via Reachback</vt:lpstr>
      <vt:lpstr>Global Hydrologic Awareness with Local Precision</vt:lpstr>
      <vt:lpstr>FY22 Overview</vt:lpstr>
      <vt:lpstr>PowerPoint Presentation</vt:lpstr>
      <vt:lpstr>Expected Outcomes, Impact &amp; Payoff</vt:lpstr>
      <vt:lpstr>Results to Date</vt:lpstr>
      <vt:lpstr>PowerPoint Presentation</vt:lpstr>
      <vt:lpstr>PowerPoint Presentation</vt:lpstr>
      <vt:lpstr>Accomplishment Status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 GeoForensics</dc:title>
  <dc:creator>Hopper, Derrek T MAJ USARMY CEERD-EL (USA)</dc:creator>
  <cp:lastModifiedBy>JOSEPH GUTENSON</cp:lastModifiedBy>
  <cp:revision>51</cp:revision>
  <dcterms:created xsi:type="dcterms:W3CDTF">2021-08-26T18:33:34Z</dcterms:created>
  <dcterms:modified xsi:type="dcterms:W3CDTF">2021-09-30T19:36:40Z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0x010100BF52E4ACC27C7E4CBDB5AA20B6979F89</vt:lpwstr>
  </property>
</Properties>
</file>

<file path=docProps/thumbnail.jpeg>
</file>